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5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Override6.xml" ContentType="application/vnd.openxmlformats-officedocument.themeOverride+xml"/>
  <Override PartName="/ppt/charts/chart11.xml" ContentType="application/vnd.openxmlformats-officedocument.drawingml.chart+xml"/>
  <Override PartName="/ppt/theme/themeOverride7.xml" ContentType="application/vnd.openxmlformats-officedocument.themeOverride+xml"/>
  <Override PartName="/ppt/charts/chart12.xml" ContentType="application/vnd.openxmlformats-officedocument.drawingml.chart+xml"/>
  <Override PartName="/ppt/theme/themeOverride8.xml" ContentType="application/vnd.openxmlformats-officedocument.themeOverride+xml"/>
  <Override PartName="/ppt/charts/chart13.xml" ContentType="application/vnd.openxmlformats-officedocument.drawingml.chart+xml"/>
  <Override PartName="/ppt/theme/themeOverride9.xml" ContentType="application/vnd.openxmlformats-officedocument.themeOverride+xml"/>
  <Override PartName="/ppt/charts/chart14.xml" ContentType="application/vnd.openxmlformats-officedocument.drawingml.chart+xml"/>
  <Override PartName="/ppt/theme/themeOverride1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</p:sldMasterIdLst>
  <p:sldIdLst>
    <p:sldId id="258" r:id="rId8"/>
    <p:sldId id="260" r:id="rId9"/>
    <p:sldId id="265" r:id="rId10"/>
    <p:sldId id="267" r:id="rId11"/>
    <p:sldId id="268" r:id="rId12"/>
    <p:sldId id="269" r:id="rId13"/>
    <p:sldId id="270" r:id="rId14"/>
    <p:sldId id="276" r:id="rId15"/>
    <p:sldId id="263" r:id="rId16"/>
    <p:sldId id="277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6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7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8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9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image" Target="../media/image3.jpg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image" Target="../media/image4.jpeg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Лист4!$A$3</c:f>
              <c:strCache>
                <c:ptCount val="1"/>
                <c:pt idx="0">
                  <c:v>Реализация абсолютного алкоголя в РС (Я)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Лист4!$B$1:$G$2</c:f>
              <c:strCach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strCache>
            </c:strRef>
          </c:cat>
          <c:val>
            <c:numRef>
              <c:f>Лист4!$B$3:$G$3</c:f>
              <c:numCache>
                <c:formatCode>General</c:formatCode>
                <c:ptCount val="6"/>
                <c:pt idx="0">
                  <c:v>8.5</c:v>
                </c:pt>
                <c:pt idx="1">
                  <c:v>8.5</c:v>
                </c:pt>
                <c:pt idx="2">
                  <c:v>8.6999999999999993</c:v>
                </c:pt>
                <c:pt idx="3">
                  <c:v>8.1</c:v>
                </c:pt>
                <c:pt idx="4">
                  <c:v>7.8</c:v>
                </c:pt>
                <c:pt idx="5">
                  <c:v>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379712"/>
        <c:axId val="127381504"/>
      </c:barChart>
      <c:catAx>
        <c:axId val="127379712"/>
        <c:scaling>
          <c:orientation val="minMax"/>
        </c:scaling>
        <c:delete val="0"/>
        <c:axPos val="b"/>
        <c:majorTickMark val="out"/>
        <c:minorTickMark val="none"/>
        <c:tickLblPos val="nextTo"/>
        <c:crossAx val="127381504"/>
        <c:crosses val="autoZero"/>
        <c:auto val="1"/>
        <c:lblAlgn val="ctr"/>
        <c:lblOffset val="100"/>
        <c:noMultiLvlLbl val="0"/>
      </c:catAx>
      <c:valAx>
        <c:axId val="127381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737971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9740836876710668E-2"/>
          <c:y val="3.9999859170577287E-2"/>
          <c:w val="0.9388015656662575"/>
          <c:h val="0.879872306832887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Лист6!$B$1</c:f>
              <c:strCache>
                <c:ptCount val="1"/>
                <c:pt idx="0">
                  <c:v>Совершены в состоянии алкогольного опьянения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Лист6!$A$2:$A$7</c:f>
              <c:strCache>
                <c:ptCount val="6"/>
                <c:pt idx="0">
                  <c:v>Причинения тяжкого вреда здоровью</c:v>
                </c:pt>
                <c:pt idx="1">
                  <c:v>Убийства</c:v>
                </c:pt>
                <c:pt idx="2">
                  <c:v>Грабежи</c:v>
                </c:pt>
                <c:pt idx="3">
                  <c:v>Разбои</c:v>
                </c:pt>
                <c:pt idx="4">
                  <c:v>Кражи</c:v>
                </c:pt>
                <c:pt idx="5">
                  <c:v>Изнасилования</c:v>
                </c:pt>
              </c:strCache>
            </c:strRef>
          </c:cat>
          <c:val>
            <c:numRef>
              <c:f>Лист6!$B$2:$B$7</c:f>
              <c:numCache>
                <c:formatCode>General</c:formatCode>
                <c:ptCount val="6"/>
                <c:pt idx="0">
                  <c:v>87.5</c:v>
                </c:pt>
                <c:pt idx="1">
                  <c:v>83</c:v>
                </c:pt>
                <c:pt idx="2">
                  <c:v>72.5</c:v>
                </c:pt>
                <c:pt idx="3">
                  <c:v>69.400000000000006</c:v>
                </c:pt>
                <c:pt idx="4">
                  <c:v>50.7</c:v>
                </c:pt>
                <c:pt idx="5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314944"/>
        <c:axId val="143316480"/>
      </c:barChart>
      <c:catAx>
        <c:axId val="1433149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43316480"/>
        <c:crosses val="autoZero"/>
        <c:auto val="1"/>
        <c:lblAlgn val="ctr"/>
        <c:lblOffset val="100"/>
        <c:noMultiLvlLbl val="0"/>
      </c:catAx>
      <c:valAx>
        <c:axId val="143316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33149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Лист8!$A$2</c:f>
              <c:strCache>
                <c:ptCount val="1"/>
                <c:pt idx="0">
                  <c:v>Не курящие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Лист8!$B$1:$C$1</c:f>
              <c:numCache>
                <c:formatCode>General</c:formatCode>
                <c:ptCount val="2"/>
                <c:pt idx="0">
                  <c:v>2010</c:v>
                </c:pt>
                <c:pt idx="1">
                  <c:v>2015</c:v>
                </c:pt>
              </c:numCache>
            </c:numRef>
          </c:cat>
          <c:val>
            <c:numRef>
              <c:f>Лист8!$B$2:$C$2</c:f>
              <c:numCache>
                <c:formatCode>General</c:formatCode>
                <c:ptCount val="2"/>
                <c:pt idx="0">
                  <c:v>56.6</c:v>
                </c:pt>
                <c:pt idx="1">
                  <c:v>87.4</c:v>
                </c:pt>
              </c:numCache>
            </c:numRef>
          </c:val>
        </c:ser>
        <c:ser>
          <c:idx val="1"/>
          <c:order val="1"/>
          <c:tx>
            <c:strRef>
              <c:f>Лист8!$A$3</c:f>
              <c:strCache>
                <c:ptCount val="1"/>
                <c:pt idx="0">
                  <c:v>Курящие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Лист8!$B$1:$C$1</c:f>
              <c:numCache>
                <c:formatCode>General</c:formatCode>
                <c:ptCount val="2"/>
                <c:pt idx="0">
                  <c:v>2010</c:v>
                </c:pt>
                <c:pt idx="1">
                  <c:v>2015</c:v>
                </c:pt>
              </c:numCache>
            </c:numRef>
          </c:cat>
          <c:val>
            <c:numRef>
              <c:f>Лист8!$B$3:$C$3</c:f>
              <c:numCache>
                <c:formatCode>General</c:formatCode>
                <c:ptCount val="2"/>
                <c:pt idx="0">
                  <c:v>43.4</c:v>
                </c:pt>
                <c:pt idx="1">
                  <c:v>11.7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064704"/>
        <c:axId val="169086976"/>
      </c:barChart>
      <c:catAx>
        <c:axId val="169064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69086976"/>
        <c:crosses val="autoZero"/>
        <c:auto val="1"/>
        <c:lblAlgn val="ctr"/>
        <c:lblOffset val="100"/>
        <c:noMultiLvlLbl val="0"/>
      </c:catAx>
      <c:valAx>
        <c:axId val="169086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906470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Лист9!$A$2</c:f>
              <c:strCache>
                <c:ptCount val="1"/>
                <c:pt idx="0">
                  <c:v>Не курящие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Лист9!$B$1:$C$1</c:f>
              <c:numCache>
                <c:formatCode>General</c:formatCode>
                <c:ptCount val="2"/>
                <c:pt idx="0">
                  <c:v>2010</c:v>
                </c:pt>
                <c:pt idx="1">
                  <c:v>2015</c:v>
                </c:pt>
              </c:numCache>
            </c:numRef>
          </c:cat>
          <c:val>
            <c:numRef>
              <c:f>Лист9!$B$2:$C$2</c:f>
              <c:numCache>
                <c:formatCode>General</c:formatCode>
                <c:ptCount val="2"/>
                <c:pt idx="0">
                  <c:v>47.6</c:v>
                </c:pt>
                <c:pt idx="1">
                  <c:v>75.400000000000006</c:v>
                </c:pt>
              </c:numCache>
            </c:numRef>
          </c:val>
        </c:ser>
        <c:ser>
          <c:idx val="1"/>
          <c:order val="1"/>
          <c:tx>
            <c:strRef>
              <c:f>Лист9!$A$3</c:f>
              <c:strCache>
                <c:ptCount val="1"/>
                <c:pt idx="0">
                  <c:v>Курящие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Лист9!$B$1:$C$1</c:f>
              <c:numCache>
                <c:formatCode>General</c:formatCode>
                <c:ptCount val="2"/>
                <c:pt idx="0">
                  <c:v>2010</c:v>
                </c:pt>
                <c:pt idx="1">
                  <c:v>2015</c:v>
                </c:pt>
              </c:numCache>
            </c:numRef>
          </c:cat>
          <c:val>
            <c:numRef>
              <c:f>Лист9!$B$3:$C$3</c:f>
              <c:numCache>
                <c:formatCode>General</c:formatCode>
                <c:ptCount val="2"/>
                <c:pt idx="0">
                  <c:v>52.5</c:v>
                </c:pt>
                <c:pt idx="1">
                  <c:v>24.6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170048"/>
        <c:axId val="169171584"/>
      </c:barChart>
      <c:catAx>
        <c:axId val="169170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69171584"/>
        <c:crosses val="autoZero"/>
        <c:auto val="1"/>
        <c:lblAlgn val="ctr"/>
        <c:lblOffset val="100"/>
        <c:noMultiLvlLbl val="0"/>
      </c:catAx>
      <c:valAx>
        <c:axId val="169171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917004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50168044270454781"/>
          <c:y val="2.6217056963640677E-2"/>
          <c:w val="0.43836100236757375"/>
          <c:h val="0.85667714848500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Лист5!$B$1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Лист5!$A$2:$A$5</c:f>
              <c:strCache>
                <c:ptCount val="4"/>
                <c:pt idx="0">
                  <c:v>Употребляющие часто (1 раз в неделю и чаще)</c:v>
                </c:pt>
                <c:pt idx="1">
                  <c:v>Употребляющие регулярно (1 или несколько раз в месяц )</c:v>
                </c:pt>
                <c:pt idx="2">
                  <c:v>Употребляющие эпизодически (несколько раз в год)</c:v>
                </c:pt>
                <c:pt idx="3">
                  <c:v>Не потребляют алкоголь</c:v>
                </c:pt>
              </c:strCache>
            </c:strRef>
          </c:cat>
          <c:val>
            <c:numRef>
              <c:f>Лист5!$B$2:$B$5</c:f>
              <c:numCache>
                <c:formatCode>General</c:formatCode>
                <c:ptCount val="4"/>
                <c:pt idx="0">
                  <c:v>26</c:v>
                </c:pt>
                <c:pt idx="1">
                  <c:v>14</c:v>
                </c:pt>
                <c:pt idx="2">
                  <c:v>21</c:v>
                </c:pt>
                <c:pt idx="3">
                  <c:v>31</c:v>
                </c:pt>
              </c:numCache>
            </c:numRef>
          </c:val>
        </c:ser>
        <c:ser>
          <c:idx val="1"/>
          <c:order val="1"/>
          <c:tx>
            <c:strRef>
              <c:f>Лист5!$C$1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Лист5!$A$2:$A$5</c:f>
              <c:strCache>
                <c:ptCount val="4"/>
                <c:pt idx="0">
                  <c:v>Употребляющие часто (1 раз в неделю и чаще)</c:v>
                </c:pt>
                <c:pt idx="1">
                  <c:v>Употребляющие регулярно (1 или несколько раз в месяц )</c:v>
                </c:pt>
                <c:pt idx="2">
                  <c:v>Употребляющие эпизодически (несколько раз в год)</c:v>
                </c:pt>
                <c:pt idx="3">
                  <c:v>Не потребляют алкоголь</c:v>
                </c:pt>
              </c:strCache>
            </c:strRef>
          </c:cat>
          <c:val>
            <c:numRef>
              <c:f>Лист5!$C$2:$C$5</c:f>
              <c:numCache>
                <c:formatCode>General</c:formatCode>
                <c:ptCount val="4"/>
                <c:pt idx="0">
                  <c:v>2.5</c:v>
                </c:pt>
                <c:pt idx="1">
                  <c:v>2.1</c:v>
                </c:pt>
                <c:pt idx="2">
                  <c:v>9.4</c:v>
                </c:pt>
                <c:pt idx="3">
                  <c:v>86.1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837696"/>
        <c:axId val="169839232"/>
      </c:barChart>
      <c:catAx>
        <c:axId val="1698376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69839232"/>
        <c:crosses val="autoZero"/>
        <c:auto val="1"/>
        <c:lblAlgn val="ctr"/>
        <c:lblOffset val="100"/>
        <c:noMultiLvlLbl val="0"/>
      </c:catAx>
      <c:valAx>
        <c:axId val="1698392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6983769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800" b="1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890157381296501"/>
          <c:y val="2.6352484188509488E-2"/>
          <c:w val="0.48071105820661808"/>
          <c:h val="0.8327650980682138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Лист6!$B$1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Лист6!$A$2:$A$5</c:f>
              <c:strCache>
                <c:ptCount val="4"/>
                <c:pt idx="0">
                  <c:v>Употребляющие часто (1 раз в неделю и чаще)</c:v>
                </c:pt>
                <c:pt idx="1">
                  <c:v>Употребляющие регулярно (1 или несколько раз в месяц )</c:v>
                </c:pt>
                <c:pt idx="2">
                  <c:v>Употребляющие эпизодически (несколько раз в год)</c:v>
                </c:pt>
                <c:pt idx="3">
                  <c:v>Не потребляют алкоголь</c:v>
                </c:pt>
              </c:strCache>
            </c:strRef>
          </c:cat>
          <c:val>
            <c:numRef>
              <c:f>Лист6!$B$2:$B$5</c:f>
              <c:numCache>
                <c:formatCode>General</c:formatCode>
                <c:ptCount val="4"/>
                <c:pt idx="0">
                  <c:v>27.8</c:v>
                </c:pt>
                <c:pt idx="1">
                  <c:v>18.100000000000001</c:v>
                </c:pt>
                <c:pt idx="2">
                  <c:v>41.7</c:v>
                </c:pt>
                <c:pt idx="3">
                  <c:v>12.5</c:v>
                </c:pt>
              </c:numCache>
            </c:numRef>
          </c:val>
        </c:ser>
        <c:ser>
          <c:idx val="1"/>
          <c:order val="1"/>
          <c:tx>
            <c:strRef>
              <c:f>Лист6!$C$1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Лист6!$A$2:$A$5</c:f>
              <c:strCache>
                <c:ptCount val="4"/>
                <c:pt idx="0">
                  <c:v>Употребляющие часто (1 раз в неделю и чаще)</c:v>
                </c:pt>
                <c:pt idx="1">
                  <c:v>Употребляющие регулярно (1 или несколько раз в месяц )</c:v>
                </c:pt>
                <c:pt idx="2">
                  <c:v>Употребляющие эпизодически (несколько раз в год)</c:v>
                </c:pt>
                <c:pt idx="3">
                  <c:v>Не потребляют алкоголь</c:v>
                </c:pt>
              </c:strCache>
            </c:strRef>
          </c:cat>
          <c:val>
            <c:numRef>
              <c:f>Лист6!$C$2:$C$5</c:f>
              <c:numCache>
                <c:formatCode>General</c:formatCode>
                <c:ptCount val="4"/>
                <c:pt idx="0">
                  <c:v>3.1</c:v>
                </c:pt>
                <c:pt idx="1">
                  <c:v>9.6999999999999993</c:v>
                </c:pt>
                <c:pt idx="2">
                  <c:v>26</c:v>
                </c:pt>
                <c:pt idx="3">
                  <c:v>61.3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9406464"/>
        <c:axId val="169408000"/>
      </c:barChart>
      <c:catAx>
        <c:axId val="16940646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69408000"/>
        <c:crosses val="autoZero"/>
        <c:auto val="1"/>
        <c:lblAlgn val="ctr"/>
        <c:lblOffset val="100"/>
        <c:noMultiLvlLbl val="0"/>
      </c:catAx>
      <c:valAx>
        <c:axId val="16940800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6940646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800" b="1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Реализация пива</a:t>
            </a:r>
            <a:r>
              <a:rPr lang="ru-RU" baseline="0"/>
              <a:t> в РС (Я) (тыс. дкл.)</a:t>
            </a:r>
            <a:endParaRPr lang="ru-RU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Лист2!$A$2</c:f>
              <c:strCache>
                <c:ptCount val="1"/>
                <c:pt idx="0">
                  <c:v>пиво, кроме коктелей пивных и напитка солодового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Лист2!$B$1:$G$1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Лист2!$B$2:$G$2</c:f>
              <c:numCache>
                <c:formatCode>General</c:formatCode>
                <c:ptCount val="6"/>
                <c:pt idx="0">
                  <c:v>4800.3999999999996</c:v>
                </c:pt>
                <c:pt idx="1">
                  <c:v>5267.9</c:v>
                </c:pt>
                <c:pt idx="2">
                  <c:v>5354.6</c:v>
                </c:pt>
                <c:pt idx="3">
                  <c:v>5297.8</c:v>
                </c:pt>
                <c:pt idx="4">
                  <c:v>5361.7</c:v>
                </c:pt>
                <c:pt idx="5">
                  <c:v>5364.9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6"/>
        <c:axId val="128945152"/>
        <c:axId val="128946944"/>
      </c:barChart>
      <c:catAx>
        <c:axId val="128945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28946944"/>
        <c:crosses val="autoZero"/>
        <c:auto val="1"/>
        <c:lblAlgn val="ctr"/>
        <c:lblOffset val="100"/>
        <c:noMultiLvlLbl val="0"/>
      </c:catAx>
      <c:valAx>
        <c:axId val="128946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945152"/>
        <c:crosses val="autoZero"/>
        <c:crossBetween val="between"/>
      </c:valAx>
    </c:plotArea>
    <c:plotVisOnly val="1"/>
    <c:dispBlanksAs val="gap"/>
    <c:showDLblsOverMax val="0"/>
  </c:chart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ru-RU" sz="1600"/>
              <a:t>Реализация</a:t>
            </a:r>
            <a:r>
              <a:rPr lang="ru-RU" sz="1600" baseline="0"/>
              <a:t> к</a:t>
            </a:r>
            <a:r>
              <a:rPr lang="ru-RU" sz="1600"/>
              <a:t>репкого алкоголя  в РС (Я)</a:t>
            </a:r>
          </a:p>
          <a:p>
            <a:pPr>
              <a:defRPr sz="1600"/>
            </a:pPr>
            <a:r>
              <a:rPr lang="ru-RU" sz="1600"/>
              <a:t>(водка, коньяки, ликеро-водочные изделия, тыс. дкл.)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Крепкий алкоголь (водка, коньяки, ликеро-водочные изделия)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Лист1!$B$1:$G$1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Лист1!$B$2:$G$2</c:f>
              <c:numCache>
                <c:formatCode>General</c:formatCode>
                <c:ptCount val="6"/>
                <c:pt idx="0">
                  <c:v>1289.9000000000001</c:v>
                </c:pt>
                <c:pt idx="1">
                  <c:v>1207.6000000000001</c:v>
                </c:pt>
                <c:pt idx="2">
                  <c:v>1188.4000000000001</c:v>
                </c:pt>
                <c:pt idx="3">
                  <c:v>1083.7</c:v>
                </c:pt>
                <c:pt idx="4">
                  <c:v>995.69999999999993</c:v>
                </c:pt>
                <c:pt idx="5">
                  <c:v>948.6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288128"/>
        <c:axId val="134289664"/>
      </c:barChart>
      <c:catAx>
        <c:axId val="134288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34289664"/>
        <c:crosses val="autoZero"/>
        <c:auto val="1"/>
        <c:lblAlgn val="ctr"/>
        <c:lblOffset val="100"/>
        <c:noMultiLvlLbl val="0"/>
      </c:catAx>
      <c:valAx>
        <c:axId val="134289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288128"/>
        <c:crosses val="autoZero"/>
        <c:crossBetween val="between"/>
      </c:valAx>
    </c:plotArea>
    <c:plotVisOnly val="1"/>
    <c:dispBlanksAs val="gap"/>
    <c:showDLblsOverMax val="0"/>
  </c:chart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ru-RU" sz="2400"/>
              <a:t>Количество торговых объектов, реализующих розничную продажу алкоголя</a:t>
            </a:r>
            <a:r>
              <a:rPr lang="ru-RU" sz="2400" baseline="0"/>
              <a:t> в РС (Я)</a:t>
            </a:r>
            <a:endParaRPr lang="ru-RU" sz="24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5711733519432906E-2"/>
          <c:y val="0.20167517762576645"/>
          <c:w val="0.9272915942756863"/>
          <c:h val="0.722345995947540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'[Диаграмма в Microsoft PowerPoint]Лист5'!$A$2</c:f>
              <c:strCache>
                <c:ptCount val="1"/>
                <c:pt idx="0">
                  <c:v>Количество торговых объектов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'[Диаграмма в Microsoft PowerPoint]Лист5'!$B$1:$F$1</c:f>
              <c:strCache>
                <c:ptCount val="5"/>
                <c:pt idx="0">
                  <c:v>Январь 2013</c:v>
                </c:pt>
                <c:pt idx="1">
                  <c:v>Январь 2014</c:v>
                </c:pt>
                <c:pt idx="2">
                  <c:v>Январь 2015</c:v>
                </c:pt>
                <c:pt idx="3">
                  <c:v>Январь 2016</c:v>
                </c:pt>
                <c:pt idx="4">
                  <c:v>Август 2016</c:v>
                </c:pt>
              </c:strCache>
            </c:strRef>
          </c:cat>
          <c:val>
            <c:numRef>
              <c:f>'[Диаграмма в Microsoft PowerPoint]Лист5'!$B$2:$F$2</c:f>
              <c:numCache>
                <c:formatCode>General</c:formatCode>
                <c:ptCount val="5"/>
                <c:pt idx="0">
                  <c:v>1538</c:v>
                </c:pt>
                <c:pt idx="1">
                  <c:v>1436</c:v>
                </c:pt>
                <c:pt idx="2">
                  <c:v>1418</c:v>
                </c:pt>
                <c:pt idx="3">
                  <c:v>1134</c:v>
                </c:pt>
                <c:pt idx="4">
                  <c:v>878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362688"/>
        <c:axId val="143368576"/>
      </c:barChart>
      <c:catAx>
        <c:axId val="1433626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43368576"/>
        <c:crosses val="autoZero"/>
        <c:auto val="1"/>
        <c:lblAlgn val="ctr"/>
        <c:lblOffset val="100"/>
        <c:noMultiLvlLbl val="0"/>
      </c:catAx>
      <c:valAx>
        <c:axId val="143368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336268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marker>
            <c:symbol val="diamond"/>
            <c:size val="7"/>
          </c:marke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Лист1!$B$2:$H$2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Лист1!$B$3:$H$3</c:f>
              <c:numCache>
                <c:formatCode>General</c:formatCode>
                <c:ptCount val="7"/>
                <c:pt idx="0">
                  <c:v>290.39999999999998</c:v>
                </c:pt>
                <c:pt idx="1">
                  <c:v>239.1</c:v>
                </c:pt>
                <c:pt idx="2">
                  <c:v>235.8</c:v>
                </c:pt>
                <c:pt idx="3">
                  <c:v>177.2</c:v>
                </c:pt>
                <c:pt idx="4">
                  <c:v>177.2</c:v>
                </c:pt>
                <c:pt idx="5">
                  <c:v>164</c:v>
                </c:pt>
                <c:pt idx="6">
                  <c:v>154.9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83360"/>
        <c:axId val="76947456"/>
      </c:lineChart>
      <c:catAx>
        <c:axId val="3583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76947456"/>
        <c:crosses val="autoZero"/>
        <c:auto val="1"/>
        <c:lblAlgn val="ctr"/>
        <c:lblOffset val="100"/>
        <c:noMultiLvlLbl val="0"/>
      </c:catAx>
      <c:valAx>
        <c:axId val="769474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58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Лист1!$B$28:$H$28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Лист1!$B$30:$H$30</c:f>
              <c:numCache>
                <c:formatCode>General</c:formatCode>
                <c:ptCount val="7"/>
                <c:pt idx="0">
                  <c:v>469.5</c:v>
                </c:pt>
                <c:pt idx="1">
                  <c:v>440.9</c:v>
                </c:pt>
                <c:pt idx="2">
                  <c:v>443.1</c:v>
                </c:pt>
                <c:pt idx="3">
                  <c:v>403.7</c:v>
                </c:pt>
                <c:pt idx="4">
                  <c:v>406.3</c:v>
                </c:pt>
                <c:pt idx="5">
                  <c:v>386.7</c:v>
                </c:pt>
                <c:pt idx="6">
                  <c:v>367.5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41952"/>
        <c:axId val="125303808"/>
      </c:lineChart>
      <c:catAx>
        <c:axId val="9341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5303808"/>
        <c:crosses val="autoZero"/>
        <c:auto val="1"/>
        <c:lblAlgn val="ctr"/>
        <c:lblOffset val="100"/>
        <c:noMultiLvlLbl val="0"/>
      </c:catAx>
      <c:valAx>
        <c:axId val="12530380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9341952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Лист1!$B$19:$H$19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Лист1!$B$20:$H$20</c:f>
              <c:numCache>
                <c:formatCode>General</c:formatCode>
                <c:ptCount val="7"/>
                <c:pt idx="0">
                  <c:v>195.2</c:v>
                </c:pt>
                <c:pt idx="1">
                  <c:v>181.8</c:v>
                </c:pt>
                <c:pt idx="2">
                  <c:v>171.3</c:v>
                </c:pt>
                <c:pt idx="3">
                  <c:v>160.30000000000001</c:v>
                </c:pt>
                <c:pt idx="4">
                  <c:v>155</c:v>
                </c:pt>
                <c:pt idx="5">
                  <c:v>145.30000000000001</c:v>
                </c:pt>
                <c:pt idx="6">
                  <c:v>135.6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989056"/>
        <c:axId val="143986688"/>
      </c:lineChart>
      <c:catAx>
        <c:axId val="128989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43986688"/>
        <c:crosses val="autoZero"/>
        <c:auto val="1"/>
        <c:lblAlgn val="ctr"/>
        <c:lblOffset val="100"/>
        <c:noMultiLvlLbl val="0"/>
      </c:catAx>
      <c:valAx>
        <c:axId val="14398668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28989056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8142984112876341E-2"/>
          <c:y val="4.813542374764386E-2"/>
          <c:w val="0.87658315742695259"/>
          <c:h val="0.84753271293773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Количество умерших от причин смерти, обусловленных алкоголем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Лист1!$B$1:$C$1</c:f>
              <c:numCache>
                <c:formatCode>General</c:formatCode>
                <c:ptCount val="2"/>
                <c:pt idx="0">
                  <c:v>2010</c:v>
                </c:pt>
                <c:pt idx="1">
                  <c:v>2015</c:v>
                </c:pt>
              </c:numCache>
            </c:num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631</c:v>
                </c:pt>
                <c:pt idx="1">
                  <c:v>325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665024"/>
        <c:axId val="167666816"/>
      </c:barChart>
      <c:catAx>
        <c:axId val="167665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67666816"/>
        <c:crosses val="autoZero"/>
        <c:auto val="1"/>
        <c:lblAlgn val="ctr"/>
        <c:lblOffset val="100"/>
        <c:noMultiLvlLbl val="0"/>
      </c:catAx>
      <c:valAx>
        <c:axId val="167666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66502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Лист1!$B$28:$H$28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Лист1!$B$33:$H$33</c:f>
              <c:numCache>
                <c:formatCode>General</c:formatCode>
                <c:ptCount val="7"/>
                <c:pt idx="0">
                  <c:v>34.299999999999997</c:v>
                </c:pt>
                <c:pt idx="1">
                  <c:v>27.9</c:v>
                </c:pt>
                <c:pt idx="2">
                  <c:v>28</c:v>
                </c:pt>
                <c:pt idx="3">
                  <c:v>26.2</c:v>
                </c:pt>
                <c:pt idx="4">
                  <c:v>21</c:v>
                </c:pt>
                <c:pt idx="5">
                  <c:v>20.7</c:v>
                </c:pt>
                <c:pt idx="6">
                  <c:v>20.100000000000001</c:v>
                </c:pt>
              </c:numCache>
            </c:numRef>
          </c:val>
          <c:smooth val="0"/>
        </c:ser>
        <c:ser>
          <c:idx val="1"/>
          <c:order val="1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Лист1!$B$28:$H$28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Лист1!$B$34:$H$34</c:f>
              <c:numCache>
                <c:formatCode>General</c:formatCode>
                <c:ptCount val="7"/>
                <c:pt idx="0">
                  <c:v>40.799999999999997</c:v>
                </c:pt>
                <c:pt idx="1">
                  <c:v>39.700000000000003</c:v>
                </c:pt>
                <c:pt idx="2">
                  <c:v>40.1</c:v>
                </c:pt>
                <c:pt idx="3">
                  <c:v>35.799999999999997</c:v>
                </c:pt>
                <c:pt idx="4">
                  <c:v>34.5</c:v>
                </c:pt>
                <c:pt idx="5">
                  <c:v>34.700000000000003</c:v>
                </c:pt>
                <c:pt idx="6">
                  <c:v>30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007552"/>
        <c:axId val="144009088"/>
      </c:lineChart>
      <c:catAx>
        <c:axId val="144007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44009088"/>
        <c:crosses val="autoZero"/>
        <c:auto val="1"/>
        <c:lblAlgn val="ctr"/>
        <c:lblOffset val="100"/>
        <c:noMultiLvlLbl val="0"/>
      </c:catAx>
      <c:valAx>
        <c:axId val="144009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4007552"/>
        <c:crosses val="autoZero"/>
        <c:crossBetween val="between"/>
      </c:valAx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71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20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991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08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355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968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93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046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13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215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443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51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752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12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935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7758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99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0370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4229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5855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1182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4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4051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1830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13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6591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5159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5177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371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134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6063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8867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235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886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7543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8906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9707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6944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2844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7554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021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96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9248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513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6932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1254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8779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6036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8808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8721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897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4624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2667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743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506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8407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76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3602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4947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41964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9530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11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8195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65450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66171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403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36143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49295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172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1594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25549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3018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61727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390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055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963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71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0CF2D26-4CA9-4CD4-9AED-9A13040A52C1}" type="datetimeFigureOut">
              <a:rPr lang="ru-RU" smtClean="0">
                <a:solidFill>
                  <a:srgbClr val="073E87"/>
                </a:solidFill>
              </a:rPr>
              <a:pPr/>
              <a:t>11.02.2017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BA6045B-05E0-4950-838D-523FAF47979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2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052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25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0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8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21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6BD48-3E89-4A12-BA8C-C93B8246853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13AEB-B00A-42A4-B06F-7914F9DFFD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173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egusov.UK\Desktop\скачанные файлы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517232"/>
            <a:ext cx="1210250" cy="121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2420888"/>
            <a:ext cx="8640960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prstClr val="black"/>
                </a:solidFill>
              </a:rPr>
              <a:t>Антиалкогольная политика</a:t>
            </a:r>
          </a:p>
          <a:p>
            <a:pPr algn="ctr"/>
            <a:r>
              <a:rPr lang="ru-RU" sz="3200" b="1" dirty="0">
                <a:solidFill>
                  <a:prstClr val="black"/>
                </a:solidFill>
              </a:rPr>
              <a:t>в Республике Саха (Якутия)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8902" y="476672"/>
            <a:ext cx="862357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Управление Республики Саха (Якутия) по лицензированию и осуществлению лицензионного контроля за розничной продажей алкогольной продукции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37701" y="5747941"/>
            <a:ext cx="65666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Заместитель руководителя </a:t>
            </a:r>
          </a:p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Управления </a:t>
            </a:r>
            <a:r>
              <a:rPr lang="ru-RU" sz="1600" b="1" dirty="0" err="1" smtClean="0">
                <a:solidFill>
                  <a:prstClr val="black"/>
                </a:solidFill>
              </a:rPr>
              <a:t>госалкогольконтроля</a:t>
            </a:r>
            <a:r>
              <a:rPr lang="ru-RU" sz="1600" b="1" dirty="0" smtClean="0">
                <a:solidFill>
                  <a:prstClr val="black"/>
                </a:solidFill>
              </a:rPr>
              <a:t> Республики Саха (Якутия) </a:t>
            </a:r>
          </a:p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Колесникова Елена Карловна</a:t>
            </a:r>
            <a:endParaRPr lang="ru-RU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61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egusov.UK\Desktop\Диаграммы\уптвз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62" y="0"/>
            <a:ext cx="4491376" cy="311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63599" y="3156918"/>
            <a:ext cx="4635392" cy="288032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Снижение с 2010 по 2015 </a:t>
            </a:r>
            <a:r>
              <a:rPr lang="ru-RU" dirty="0" err="1" smtClean="0"/>
              <a:t>гг</a:t>
            </a:r>
            <a:r>
              <a:rPr lang="ru-RU" dirty="0" smtClean="0"/>
              <a:t> на </a:t>
            </a:r>
            <a:r>
              <a:rPr lang="ru-RU" b="1" dirty="0" smtClean="0">
                <a:solidFill>
                  <a:srgbClr val="FF0000"/>
                </a:solidFill>
              </a:rPr>
              <a:t>35,3%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Jegusov.UK\Desktop\Диаграммы\Грабеж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05598"/>
            <a:ext cx="4605628" cy="271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369966" y="6490056"/>
            <a:ext cx="4065740" cy="28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</a:rPr>
              <a:t>Снижение грабежей с 2010 по 2015 </a:t>
            </a:r>
            <a:r>
              <a:rPr lang="ru-RU" dirty="0" err="1" smtClean="0">
                <a:solidFill>
                  <a:prstClr val="black"/>
                </a:solidFill>
              </a:rPr>
              <a:t>гг</a:t>
            </a:r>
            <a:r>
              <a:rPr lang="ru-RU" dirty="0" smtClean="0">
                <a:solidFill>
                  <a:prstClr val="black"/>
                </a:solidFill>
              </a:rPr>
              <a:t> на </a:t>
            </a:r>
            <a:r>
              <a:rPr lang="ru-RU" b="1" dirty="0" smtClean="0">
                <a:solidFill>
                  <a:srgbClr val="FF0000"/>
                </a:solidFill>
              </a:rPr>
              <a:t>70,8%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C:\Users\Jegusov.UK\Desktop\Диаграммы\Убийств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710" y="258765"/>
            <a:ext cx="4597961" cy="288570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4607495" y="3112639"/>
            <a:ext cx="4536505" cy="404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Снижение убийств с 2010 по 2015 </a:t>
            </a:r>
            <a:r>
              <a:rPr lang="ru-RU" dirty="0" err="1" smtClean="0">
                <a:solidFill>
                  <a:prstClr val="black"/>
                </a:solidFill>
              </a:rPr>
              <a:t>гг</a:t>
            </a:r>
            <a:r>
              <a:rPr lang="ru-RU" dirty="0" smtClean="0">
                <a:solidFill>
                  <a:prstClr val="black"/>
                </a:solidFill>
              </a:rPr>
              <a:t> на </a:t>
            </a:r>
            <a:r>
              <a:rPr lang="ru-RU" b="1" dirty="0" smtClean="0">
                <a:solidFill>
                  <a:srgbClr val="FF0000"/>
                </a:solidFill>
              </a:rPr>
              <a:t>28%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Jegusov.UK\Desktop\Новый рисунок (3)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991" y="3705598"/>
            <a:ext cx="4456504" cy="271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4842877" y="6490056"/>
            <a:ext cx="4065740" cy="28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</a:rPr>
              <a:t>Снижение разбоев с 2010 по 2015 </a:t>
            </a:r>
            <a:r>
              <a:rPr lang="ru-RU" dirty="0" err="1" smtClean="0">
                <a:solidFill>
                  <a:prstClr val="black"/>
                </a:solidFill>
              </a:rPr>
              <a:t>гг</a:t>
            </a:r>
            <a:r>
              <a:rPr lang="ru-RU" dirty="0" smtClean="0">
                <a:solidFill>
                  <a:prstClr val="black"/>
                </a:solidFill>
              </a:rPr>
              <a:t> на </a:t>
            </a:r>
            <a:r>
              <a:rPr lang="ru-RU" b="1" dirty="0" smtClean="0">
                <a:solidFill>
                  <a:srgbClr val="FF0000"/>
                </a:solidFill>
              </a:rPr>
              <a:t>70,7%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6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432048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Динамика потребления табака среди учащихся школ (14-17 лет)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5700093"/>
              </p:ext>
            </p:extLst>
          </p:nvPr>
        </p:nvGraphicFramePr>
        <p:xfrm>
          <a:off x="107504" y="1700808"/>
          <a:ext cx="439248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7630768"/>
              </p:ext>
            </p:extLst>
          </p:nvPr>
        </p:nvGraphicFramePr>
        <p:xfrm>
          <a:off x="4716016" y="1772816"/>
          <a:ext cx="417646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4652392" y="260648"/>
            <a:ext cx="432048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/>
              <a:t>Динамика потребления табака среди студентов вузов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78664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7" y="188640"/>
            <a:ext cx="4392489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Частота потребления алкоголя среди студентов вузов</a:t>
            </a:r>
            <a:br>
              <a:rPr lang="ru-RU" sz="2400" b="1" dirty="0" smtClean="0"/>
            </a:br>
            <a:r>
              <a:rPr lang="ru-RU" sz="2400" b="1" dirty="0" smtClean="0"/>
              <a:t>в 2010 и 2015 </a:t>
            </a:r>
            <a:r>
              <a:rPr lang="ru-RU" sz="2400" b="1" dirty="0" err="1" smtClean="0"/>
              <a:t>гг</a:t>
            </a:r>
            <a:endParaRPr lang="ru-RU" sz="2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9009768"/>
              </p:ext>
            </p:extLst>
          </p:nvPr>
        </p:nvGraphicFramePr>
        <p:xfrm>
          <a:off x="0" y="1412776"/>
          <a:ext cx="468052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218806"/>
              </p:ext>
            </p:extLst>
          </p:nvPr>
        </p:nvGraphicFramePr>
        <p:xfrm>
          <a:off x="4411801" y="1556792"/>
          <a:ext cx="4788024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0" y="116632"/>
            <a:ext cx="4355976" cy="12870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/>
              <a:t>Частота потребления алкоголя среди учащихся школ</a:t>
            </a:r>
          </a:p>
          <a:p>
            <a:r>
              <a:rPr lang="ru-RU" sz="2400" b="1" dirty="0" smtClean="0"/>
              <a:t>в 2010 и 2015 </a:t>
            </a:r>
            <a:r>
              <a:rPr lang="ru-RU" sz="2400" b="1" dirty="0" err="1" smtClean="0"/>
              <a:t>гг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60842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27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Поддержка антиалкогольных мер проводимых руководством РС (Я</a:t>
            </a:r>
            <a:r>
              <a:rPr lang="ru-RU" altLang="ru-RU" sz="27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) по результатам социологического исследования,</a:t>
            </a:r>
            <a:r>
              <a:rPr lang="ru-RU" altLang="ru-RU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27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sz="27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разрезе </a:t>
            </a:r>
            <a:r>
              <a:rPr lang="ru-RU" altLang="ru-RU" sz="27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районов, </a:t>
            </a:r>
            <a:r>
              <a:rPr lang="ru-RU" altLang="ru-RU" sz="27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sz="27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% </a:t>
            </a:r>
            <a:r>
              <a:rPr lang="ru-RU" altLang="ru-RU" sz="6000" dirty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60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9279565"/>
              </p:ext>
            </p:extLst>
          </p:nvPr>
        </p:nvGraphicFramePr>
        <p:xfrm>
          <a:off x="539553" y="1628804"/>
          <a:ext cx="7632847" cy="5047488"/>
        </p:xfrm>
        <a:graphic>
          <a:graphicData uri="http://schemas.openxmlformats.org/drawingml/2006/table">
            <a:tbl>
              <a:tblPr/>
              <a:tblGrid>
                <a:gridCol w="2103566"/>
                <a:gridCol w="1866998"/>
                <a:gridCol w="1815892"/>
                <a:gridCol w="121994"/>
                <a:gridCol w="1724397"/>
              </a:tblGrid>
              <a:tr h="1056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Поддерживаю полностью/ скорее поддерживаю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Скорее не поддерживаю/ полностью против таких мер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Не знаю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Алданский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71,6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19,6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8,8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Мегино-Кангаласский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82,7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14,6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2,7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Нерюнгринский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64,6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22,0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13,4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Хангаласский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72,5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19,5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8,0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Якутск и пригороды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73,6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22,4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4,0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Усть-Алданский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89,5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6,6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3,9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Намский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82,1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11,4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6,5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Чурапча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82,4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11,2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6,4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Амгинский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83,6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11,4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5,0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Жиганский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82,5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6,8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10,8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Среднеколымский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74,7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14,7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10,7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Нижнеколымский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67,7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19,7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12,6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Эвено-Бытантайский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83,7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9,0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7,4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Times New Roman"/>
                          <a:cs typeface="Arial CYR"/>
                        </a:rPr>
                        <a:t>Нюрбинский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86,4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-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7,1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Arial CYR"/>
                        </a:rPr>
                        <a:t>6,4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320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4187512"/>
              </p:ext>
            </p:extLst>
          </p:nvPr>
        </p:nvGraphicFramePr>
        <p:xfrm>
          <a:off x="1907704" y="260648"/>
          <a:ext cx="547260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2469257"/>
              </p:ext>
            </p:extLst>
          </p:nvPr>
        </p:nvGraphicFramePr>
        <p:xfrm>
          <a:off x="0" y="3501008"/>
          <a:ext cx="4342139" cy="3022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6554616"/>
              </p:ext>
            </p:extLst>
          </p:nvPr>
        </p:nvGraphicFramePr>
        <p:xfrm>
          <a:off x="4283968" y="3356992"/>
          <a:ext cx="4752528" cy="3205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205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7259613"/>
              </p:ext>
            </p:extLst>
          </p:nvPr>
        </p:nvGraphicFramePr>
        <p:xfrm>
          <a:off x="457200" y="260648"/>
          <a:ext cx="8219256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>
          <a:xfrm>
            <a:off x="179512" y="6353944"/>
            <a:ext cx="8792939" cy="3874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  <a:latin typeface="Candara"/>
              </a:rPr>
              <a:t>Снижение количества торговых точек с 2015 по 2016 </a:t>
            </a:r>
            <a:r>
              <a:rPr lang="ru-RU" dirty="0" err="1" smtClean="0">
                <a:solidFill>
                  <a:prstClr val="black"/>
                </a:solidFill>
                <a:latin typeface="Candara"/>
              </a:rPr>
              <a:t>гг</a:t>
            </a:r>
            <a:r>
              <a:rPr lang="ru-RU" dirty="0" smtClean="0">
                <a:solidFill>
                  <a:prstClr val="black"/>
                </a:solidFill>
                <a:latin typeface="Candara"/>
              </a:rPr>
              <a:t> на </a:t>
            </a:r>
            <a:r>
              <a:rPr lang="ru-RU" b="1" dirty="0" smtClean="0">
                <a:solidFill>
                  <a:srgbClr val="FF0000"/>
                </a:solidFill>
                <a:latin typeface="Candara"/>
              </a:rPr>
              <a:t>38%</a:t>
            </a:r>
            <a:endParaRPr lang="ru-RU" b="1" dirty="0">
              <a:solidFill>
                <a:srgbClr val="FF0000"/>
              </a:solidFill>
              <a:latin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519417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179511" y="6165304"/>
            <a:ext cx="8872425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</a:rPr>
              <a:t>Снижение заболеваемости с 2010 по </a:t>
            </a:r>
            <a:r>
              <a:rPr lang="ru-RU" dirty="0" smtClean="0">
                <a:solidFill>
                  <a:prstClr val="black"/>
                </a:solidFill>
              </a:rPr>
              <a:t>2016 гг. </a:t>
            </a:r>
            <a:r>
              <a:rPr lang="ru-RU" dirty="0" smtClean="0">
                <a:solidFill>
                  <a:prstClr val="black"/>
                </a:solidFill>
              </a:rPr>
              <a:t>на </a:t>
            </a:r>
            <a:r>
              <a:rPr lang="ru-RU" b="1" dirty="0" smtClean="0">
                <a:solidFill>
                  <a:srgbClr val="FF0000"/>
                </a:solidFill>
              </a:rPr>
              <a:t>46,6%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88640"/>
            <a:ext cx="8208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4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Динамика заболеваемости алкоголизмом и </a:t>
            </a:r>
            <a:r>
              <a:rPr lang="ru-RU" dirty="0" smtClean="0"/>
              <a:t>алкогольными психозами </a:t>
            </a:r>
            <a:r>
              <a:rPr lang="ru-RU" dirty="0"/>
              <a:t>в Республике </a:t>
            </a:r>
            <a:r>
              <a:rPr lang="ru-RU" dirty="0" smtClean="0"/>
              <a:t>Саха (Якутия)</a:t>
            </a:r>
            <a:endParaRPr lang="ru-RU" dirty="0"/>
          </a:p>
          <a:p>
            <a:pPr algn="ctr">
              <a:defRPr sz="24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 (на 100 тыс. населения)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166706"/>
              </p:ext>
            </p:extLst>
          </p:nvPr>
        </p:nvGraphicFramePr>
        <p:xfrm>
          <a:off x="611560" y="1388969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5504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323528" y="5906410"/>
            <a:ext cx="8453903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</a:rPr>
              <a:t>Снижение умерших от сердечно-сосудистых заболеваний с 2010 по </a:t>
            </a:r>
            <a:r>
              <a:rPr lang="ru-RU" dirty="0" smtClean="0">
                <a:solidFill>
                  <a:prstClr val="black"/>
                </a:solidFill>
              </a:rPr>
              <a:t>2016 гг. </a:t>
            </a:r>
            <a:r>
              <a:rPr lang="ru-RU" dirty="0" smtClean="0">
                <a:solidFill>
                  <a:prstClr val="black"/>
                </a:solidFill>
              </a:rPr>
              <a:t>на </a:t>
            </a:r>
            <a:r>
              <a:rPr lang="ru-RU" b="1" dirty="0" smtClean="0">
                <a:solidFill>
                  <a:srgbClr val="FF0000"/>
                </a:solidFill>
              </a:rPr>
              <a:t>21,7%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59" y="332656"/>
            <a:ext cx="81658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4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Число умерших от сердечно-сосудистых заболеваний в Республике Саха, на 100 тыс. человек населения</a:t>
            </a:r>
            <a:endParaRPr lang="ru-RU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986388"/>
              </p:ext>
            </p:extLst>
          </p:nvPr>
        </p:nvGraphicFramePr>
        <p:xfrm>
          <a:off x="971600" y="1512094"/>
          <a:ext cx="7272808" cy="3861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0318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706090"/>
          </a:xfrm>
        </p:spPr>
        <p:txBody>
          <a:bodyPr>
            <a:noAutofit/>
          </a:bodyPr>
          <a:lstStyle/>
          <a:p>
            <a:r>
              <a:rPr lang="ru-RU" sz="2400" b="1" dirty="0"/>
              <a:t>Смертность от внешних причин на 100 тыс. населения в Республике Саха (Якутия)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1" y="5661248"/>
            <a:ext cx="8872425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Снижение с 2010 по </a:t>
            </a:r>
            <a:r>
              <a:rPr lang="ru-RU" dirty="0" smtClean="0">
                <a:solidFill>
                  <a:prstClr val="black"/>
                </a:solidFill>
              </a:rPr>
              <a:t>2016 гг. </a:t>
            </a:r>
            <a:r>
              <a:rPr lang="ru-RU" dirty="0" smtClean="0">
                <a:solidFill>
                  <a:prstClr val="black"/>
                </a:solidFill>
              </a:rPr>
              <a:t>на </a:t>
            </a:r>
            <a:r>
              <a:rPr lang="ru-RU" b="1" dirty="0" smtClean="0">
                <a:solidFill>
                  <a:srgbClr val="FF0000"/>
                </a:solidFill>
              </a:rPr>
              <a:t>30,5%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7070382"/>
              </p:ext>
            </p:extLst>
          </p:nvPr>
        </p:nvGraphicFramePr>
        <p:xfrm>
          <a:off x="611560" y="1124744"/>
          <a:ext cx="8000607" cy="4306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370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3712"/>
            <a:ext cx="4320480" cy="86409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Динамика умерших от убийств и самоубийств на 100 тыс. населения в РС (Я)</a:t>
            </a:r>
            <a:endParaRPr lang="ru-RU" sz="2400" b="1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51520" y="6021288"/>
            <a:ext cx="4320480" cy="836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</a:rPr>
              <a:t>Снижение количества умерших с </a:t>
            </a:r>
            <a:r>
              <a:rPr lang="ru-RU" dirty="0">
                <a:solidFill>
                  <a:prstClr val="black"/>
                </a:solidFill>
              </a:rPr>
              <a:t>2010 по </a:t>
            </a:r>
            <a:r>
              <a:rPr lang="ru-RU" dirty="0" smtClean="0">
                <a:solidFill>
                  <a:prstClr val="black"/>
                </a:solidFill>
              </a:rPr>
              <a:t>2016 гг. </a:t>
            </a:r>
            <a:r>
              <a:rPr lang="ru-RU" dirty="0">
                <a:solidFill>
                  <a:prstClr val="black"/>
                </a:solidFill>
              </a:rPr>
              <a:t>:</a:t>
            </a:r>
            <a:endParaRPr lang="ru-RU" dirty="0" smtClean="0">
              <a:solidFill>
                <a:prstClr val="black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</a:rPr>
              <a:t>      - от убийств на </a:t>
            </a:r>
            <a:r>
              <a:rPr lang="ru-RU" b="1" dirty="0" smtClean="0">
                <a:solidFill>
                  <a:srgbClr val="FF0000"/>
                </a:solidFill>
              </a:rPr>
              <a:t>41,3%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</a:rPr>
              <a:t>      - от самоубийств на </a:t>
            </a:r>
            <a:r>
              <a:rPr lang="ru-RU" b="1" dirty="0" smtClean="0">
                <a:solidFill>
                  <a:srgbClr val="FF0000"/>
                </a:solidFill>
              </a:rPr>
              <a:t>26,4%</a:t>
            </a:r>
            <a:endParaRPr lang="ru-RU" b="1" dirty="0" smtClean="0">
              <a:solidFill>
                <a:prstClr val="black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728519" y="116632"/>
            <a:ext cx="43204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/>
              <a:t>Количество умерших от причин смерти, обусловленных алкоголем в 2010 и 2015 </a:t>
            </a:r>
            <a:r>
              <a:rPr lang="ru-RU" sz="2400" b="1" dirty="0" err="1" smtClean="0"/>
              <a:t>гг</a:t>
            </a:r>
            <a:r>
              <a:rPr lang="ru-RU" sz="2400" b="1" dirty="0" smtClean="0"/>
              <a:t> в РС (Я)</a:t>
            </a:r>
            <a:endParaRPr lang="ru-RU" sz="2400" b="1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932040" y="5589240"/>
            <a:ext cx="4116959" cy="8504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>
                <a:solidFill>
                  <a:prstClr val="black"/>
                </a:solidFill>
              </a:rPr>
              <a:t>Снижение количества умерших от причин смерти обусловленных алкоголем на </a:t>
            </a:r>
            <a:r>
              <a:rPr lang="ru-RU" b="1" dirty="0" smtClean="0">
                <a:solidFill>
                  <a:srgbClr val="FF0000"/>
                </a:solidFill>
              </a:rPr>
              <a:t>48,4%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6217219"/>
              </p:ext>
            </p:extLst>
          </p:nvPr>
        </p:nvGraphicFramePr>
        <p:xfrm>
          <a:off x="4728519" y="1124744"/>
          <a:ext cx="432048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2514580"/>
              </p:ext>
            </p:extLst>
          </p:nvPr>
        </p:nvGraphicFramePr>
        <p:xfrm>
          <a:off x="294782" y="1268760"/>
          <a:ext cx="4433737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89931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Показатели естественного прироста, смертности и рождаемости по Республике Саха (Якутия) по в сравнении со средними показателями по Российской Федерации</a:t>
            </a:r>
            <a:endParaRPr lang="ru-RU" sz="2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409478"/>
              </p:ext>
            </p:extLst>
          </p:nvPr>
        </p:nvGraphicFramePr>
        <p:xfrm>
          <a:off x="467544" y="4797152"/>
          <a:ext cx="8208914" cy="1440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8949"/>
                <a:gridCol w="841037"/>
                <a:gridCol w="841037"/>
                <a:gridCol w="841939"/>
                <a:gridCol w="841037"/>
                <a:gridCol w="841939"/>
                <a:gridCol w="841037"/>
                <a:gridCol w="841939"/>
              </a:tblGrid>
              <a:tr h="4466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Рождаемость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2011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Российская Федерация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12,5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12,6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13,3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13,2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13,3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13,3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12,9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467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Республика Саха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16,8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17,1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17,8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17,5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17,8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17,1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16,0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93829"/>
              </p:ext>
            </p:extLst>
          </p:nvPr>
        </p:nvGraphicFramePr>
        <p:xfrm>
          <a:off x="467543" y="3212976"/>
          <a:ext cx="8208908" cy="1296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8947"/>
                <a:gridCol w="841036"/>
                <a:gridCol w="841036"/>
                <a:gridCol w="841939"/>
                <a:gridCol w="841036"/>
                <a:gridCol w="841939"/>
                <a:gridCol w="841036"/>
                <a:gridCol w="841939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Смертность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2016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Российская Федерация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14,2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13,5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13,3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13,0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13,1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13,1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12,9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Республика Саха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9,8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9,4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9,3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8,7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8,6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8,5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8,4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526219"/>
              </p:ext>
            </p:extLst>
          </p:nvPr>
        </p:nvGraphicFramePr>
        <p:xfrm>
          <a:off x="467543" y="1412777"/>
          <a:ext cx="8136904" cy="165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8607"/>
                <a:gridCol w="833658"/>
                <a:gridCol w="833658"/>
                <a:gridCol w="834555"/>
                <a:gridCol w="833658"/>
                <a:gridCol w="834555"/>
                <a:gridCol w="833658"/>
                <a:gridCol w="834555"/>
              </a:tblGrid>
              <a:tr h="567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Естественный </a:t>
                      </a:r>
                      <a:r>
                        <a:rPr lang="ru-RU" sz="1000" b="1" dirty="0" smtClean="0">
                          <a:effectLst/>
                        </a:rPr>
                        <a:t>прирост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</a:rPr>
                        <a:t>на 1 тыс. человек  населения</a:t>
                      </a:r>
                      <a:endParaRPr lang="ru-RU" sz="11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2010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2011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2012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2013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2016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89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Российская Федерация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-1,7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-0,9     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0,0     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0,2    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0,2    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0,2    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0,0    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99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Республика Саха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7,0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7,7     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8,5    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8,8    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effectLst/>
                        </a:rPr>
                        <a:t>9,2     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8,6    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effectLst/>
                        </a:rPr>
                        <a:t>7,6    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85925" y="34988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166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06613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Доля совершенных преступлений в состоянии алкогольного опьянения в РС (Я) в 2015 г.</a:t>
            </a:r>
            <a:endParaRPr lang="ru-RU" b="1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9133415"/>
              </p:ext>
            </p:extLst>
          </p:nvPr>
        </p:nvGraphicFramePr>
        <p:xfrm>
          <a:off x="0" y="1628800"/>
          <a:ext cx="9036496" cy="5198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1121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546</Words>
  <Application>Microsoft Office PowerPoint</Application>
  <PresentationFormat>Экран (4:3)</PresentationFormat>
  <Paragraphs>171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1_Волна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Смертность от внешних причин на 100 тыс. населения в Республике Саха (Якутия) </vt:lpstr>
      <vt:lpstr>Динамика умерших от убийств и самоубийств на 100 тыс. населения в РС (Я)</vt:lpstr>
      <vt:lpstr>Показатели естественного прироста, смертности и рождаемости по Республике Саха (Якутия) по в сравнении со средними показателями по Российской Федерации</vt:lpstr>
      <vt:lpstr>Доля совершенных преступлений в состоянии алкогольного опьянения в РС (Я) в 2015 г.</vt:lpstr>
      <vt:lpstr>Презентация PowerPoint</vt:lpstr>
      <vt:lpstr>Динамика потребления табака среди учащихся школ (14-17 лет)</vt:lpstr>
      <vt:lpstr>Частота потребления алкоголя среди студентов вузов в 2010 и 2015 гг</vt:lpstr>
      <vt:lpstr>Поддержка антиалкогольных мер проводимых руководством РС (Я) по результатам социологического исследования, в разрезе районов, в %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Жегусов Юрий Иннокентьевич</dc:creator>
  <cp:lastModifiedBy>Колесникова Елена Карловна</cp:lastModifiedBy>
  <cp:revision>44</cp:revision>
  <dcterms:created xsi:type="dcterms:W3CDTF">2016-09-03T05:25:57Z</dcterms:created>
  <dcterms:modified xsi:type="dcterms:W3CDTF">2017-02-11T11:36:11Z</dcterms:modified>
</cp:coreProperties>
</file>