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5073" r:id="rId1"/>
  </p:sldMasterIdLst>
  <p:notesMasterIdLst>
    <p:notesMasterId r:id="rId15"/>
  </p:notesMasterIdLst>
  <p:handoutMasterIdLst>
    <p:handoutMasterId r:id="rId16"/>
  </p:handoutMasterIdLst>
  <p:sldIdLst>
    <p:sldId id="589" r:id="rId2"/>
    <p:sldId id="551" r:id="rId3"/>
    <p:sldId id="592" r:id="rId4"/>
    <p:sldId id="552" r:id="rId5"/>
    <p:sldId id="553" r:id="rId6"/>
    <p:sldId id="554" r:id="rId7"/>
    <p:sldId id="555" r:id="rId8"/>
    <p:sldId id="556" r:id="rId9"/>
    <p:sldId id="557" r:id="rId10"/>
    <p:sldId id="593" r:id="rId11"/>
    <p:sldId id="595" r:id="rId12"/>
    <p:sldId id="597" r:id="rId13"/>
    <p:sldId id="550" r:id="rId14"/>
  </p:sldIdLst>
  <p:sldSz cx="9144000" cy="6858000" type="screen4x3"/>
  <p:notesSz cx="6858000" cy="9144000"/>
  <p:custDataLst>
    <p:tags r:id="rId17"/>
  </p:custDataLst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72">
          <p15:clr>
            <a:srgbClr val="A4A3A4"/>
          </p15:clr>
        </p15:guide>
        <p15:guide id="3" pos="54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87E"/>
    <a:srgbClr val="5859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3875" autoAdjust="0"/>
  </p:normalViewPr>
  <p:slideViewPr>
    <p:cSldViewPr snapToObjects="1">
      <p:cViewPr>
        <p:scale>
          <a:sx n="123" d="100"/>
          <a:sy n="123" d="100"/>
        </p:scale>
        <p:origin x="-186" y="174"/>
      </p:cViewPr>
      <p:guideLst>
        <p:guide orient="horz" pos="2160"/>
        <p:guide pos="272"/>
        <p:guide pos="5420"/>
      </p:guideLst>
    </p:cSldViewPr>
  </p:slideViewPr>
  <p:outlineViewPr>
    <p:cViewPr>
      <p:scale>
        <a:sx n="33" d="100"/>
        <a:sy n="33" d="100"/>
      </p:scale>
      <p:origin x="0" y="15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0;&#1056;&#1059;-5\Desktop\&#1087;&#1088;&#1077;&#1079;&#1077;&#1085;&#1090;&#1072;&#1094;&#1080;&#1080;%202016\&#1089;&#1090;&#1072;&#1090;&#1080;&#1089;&#1090;&#1080;&#1082;&#1072;%202015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1;&#1080;&#1089;&#1090;%20&#1074;%20&#1041;&#1088;&#1102;&#1085;.ppt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0;&#1056;&#1059;-5\Desktop\&#1087;&#1088;&#1077;&#1079;&#1077;&#1085;&#1090;&#1072;&#1094;&#1080;&#1080;%202016\&#1089;&#1090;&#1072;&#1090;&#1080;&#1089;&#1090;&#1080;&#1082;&#1072;%202015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1\Desktop\&#1050;&#1086;&#1087;&#1080;&#1103;%20&#1089;&#1090;&#1072;&#1090;&#1080;&#1089;&#1090;&#1080;&#1082;&#1072;%202015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0;&#1056;&#1059;-5\Desktop\&#1087;&#1088;&#1077;&#1079;&#1077;&#1085;&#1090;&#1072;&#1094;&#1080;&#1080;%202016\&#1089;&#1090;&#1072;&#1090;&#1080;&#1089;&#1090;&#1080;&#1082;&#1072;%202015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0;&#1056;&#1059;-5\Desktop\&#1087;&#1088;&#1077;&#1079;&#1077;&#1085;&#1090;&#1072;&#1094;&#1080;&#1080;%202016\&#1050;&#1086;&#1087;&#1080;&#1103;%20&#1089;&#1090;&#1072;&#1090;&#1080;&#1089;&#1090;&#1080;&#1082;&#1072;%202015%20(2)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0;&#1056;&#1059;-5\Desktop\&#1051;&#1080;&#1089;&#1090;%20Microsoft%20Office%20Excel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1\Desktop\&#1050;&#1086;&#1087;&#1080;&#1103;%20&#1089;&#1090;&#1072;&#1090;&#1080;&#1089;&#1090;&#1080;&#1082;&#1072;%202015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0;&#1056;&#1059;-5\Desktop\&#1087;&#1088;&#1077;&#1079;&#1077;&#1085;&#1090;&#1072;&#1094;&#1080;&#1080;%202016\&#1089;&#1090;&#1072;&#1090;&#1080;&#1089;&#1090;&#1080;&#1082;&#1072;%20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Лист4!$D$6</c:f>
              <c:strCache>
                <c:ptCount val="1"/>
                <c:pt idx="0">
                  <c:v>потребление на душу населения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Лист4!$C$7:$C$12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Лист4!$D$7:$D$12</c:f>
              <c:numCache>
                <c:formatCode>General</c:formatCode>
                <c:ptCount val="6"/>
                <c:pt idx="0">
                  <c:v>18</c:v>
                </c:pt>
                <c:pt idx="1">
                  <c:v>15.7</c:v>
                </c:pt>
                <c:pt idx="2">
                  <c:v>15.6</c:v>
                </c:pt>
                <c:pt idx="3">
                  <c:v>13.5</c:v>
                </c:pt>
                <c:pt idx="4">
                  <c:v>13</c:v>
                </c:pt>
                <c:pt idx="5">
                  <c:v>11.5</c:v>
                </c:pt>
              </c:numCache>
            </c:numRef>
          </c:val>
        </c:ser>
        <c:ser>
          <c:idx val="1"/>
          <c:order val="1"/>
          <c:tx>
            <c:strRef>
              <c:f>Лист4!$E$6</c:f>
              <c:strCache>
                <c:ptCount val="1"/>
                <c:pt idx="0">
                  <c:v>продажа алкогольных напитков на душу населения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ru-RU" sz="14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Лист4!$C$7:$C$12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Лист4!$E$7:$E$12</c:f>
              <c:numCache>
                <c:formatCode>General</c:formatCode>
                <c:ptCount val="6"/>
                <c:pt idx="0">
                  <c:v>8.9</c:v>
                </c:pt>
                <c:pt idx="1">
                  <c:v>8.9</c:v>
                </c:pt>
                <c:pt idx="2">
                  <c:v>9.2000000000000011</c:v>
                </c:pt>
                <c:pt idx="3">
                  <c:v>8.5</c:v>
                </c:pt>
                <c:pt idx="4">
                  <c:v>7.6</c:v>
                </c:pt>
                <c:pt idx="5">
                  <c:v>7.1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0200064"/>
        <c:axId val="80201600"/>
      </c:barChart>
      <c:catAx>
        <c:axId val="80200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0201600"/>
        <c:crosses val="autoZero"/>
        <c:auto val="1"/>
        <c:lblAlgn val="ctr"/>
        <c:lblOffset val="100"/>
        <c:noMultiLvlLbl val="0"/>
      </c:catAx>
      <c:valAx>
        <c:axId val="802016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8020006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0688836104513063E-2"/>
          <c:y val="2.1834061135371178E-2"/>
          <c:w val="0.97624703087885989"/>
          <c:h val="0.73799126637554591"/>
        </c:manualLayout>
      </c:layout>
      <c:barChart>
        <c:barDir val="col"/>
        <c:grouping val="clustered"/>
        <c:varyColors val="0"/>
        <c:ser>
          <c:idx val="5"/>
          <c:order val="0"/>
          <c:tx>
            <c:strRef>
              <c:f>'[Лист в Брюн.pptx]Sheet1'!$A$2</c:f>
              <c:strCache>
                <c:ptCount val="1"/>
                <c:pt idx="0">
                  <c:v>0-14</c:v>
                </c:pt>
              </c:strCache>
            </c:strRef>
          </c:tx>
          <c:spPr>
            <a:solidFill>
              <a:srgbClr val="CC99FF"/>
            </a:solidFill>
            <a:ln w="12620">
              <a:solidFill>
                <a:schemeClr val="tx1"/>
              </a:solidFill>
              <a:prstDash val="solid"/>
            </a:ln>
          </c:spPr>
          <c:invertIfNegative val="0"/>
          <c:dLbls>
            <c:numFmt formatCode="0.0%" sourceLinked="0"/>
            <c:spPr>
              <a:noFill/>
              <a:ln w="25240">
                <a:noFill/>
              </a:ln>
            </c:spPr>
            <c:txPr>
              <a:bodyPr/>
              <a:lstStyle/>
              <a:p>
                <a:pPr>
                  <a:defRPr sz="109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'[Лист в Брюн.pptx]Sheet1'!$B$1</c:f>
              <c:strCache>
                <c:ptCount val="1"/>
                <c:pt idx="0">
                  <c:v>алкоголизм</c:v>
                </c:pt>
              </c:strCache>
            </c:strRef>
          </c:cat>
          <c:val>
            <c:numRef>
              <c:f>'[Лист в Брюн.pptx]Sheet1'!$B$2</c:f>
              <c:numCache>
                <c:formatCode>0.0%</c:formatCode>
                <c:ptCount val="1"/>
                <c:pt idx="0">
                  <c:v>1.1335432727445457E-5</c:v>
                </c:pt>
              </c:numCache>
            </c:numRef>
          </c:val>
        </c:ser>
        <c:ser>
          <c:idx val="0"/>
          <c:order val="1"/>
          <c:tx>
            <c:strRef>
              <c:f>'[Лист в Брюн.pptx]Sheet1'!$A$3</c:f>
              <c:strCache>
                <c:ptCount val="1"/>
                <c:pt idx="0">
                  <c:v>15-17</c:v>
                </c:pt>
              </c:strCache>
            </c:strRef>
          </c:tx>
          <c:spPr>
            <a:solidFill>
              <a:schemeClr val="accent1"/>
            </a:solidFill>
            <a:ln w="12620">
              <a:solidFill>
                <a:schemeClr val="tx1"/>
              </a:solidFill>
              <a:prstDash val="solid"/>
            </a:ln>
          </c:spPr>
          <c:invertIfNegative val="0"/>
          <c:dLbls>
            <c:numFmt formatCode="0.0%" sourceLinked="0"/>
            <c:spPr>
              <a:noFill/>
              <a:ln w="25240">
                <a:noFill/>
              </a:ln>
            </c:spPr>
            <c:txPr>
              <a:bodyPr/>
              <a:lstStyle/>
              <a:p>
                <a:pPr>
                  <a:defRPr sz="109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'[Лист в Брюн.pptx]Sheet1'!$B$1</c:f>
              <c:strCache>
                <c:ptCount val="1"/>
                <c:pt idx="0">
                  <c:v>алкоголизм</c:v>
                </c:pt>
              </c:strCache>
            </c:strRef>
          </c:cat>
          <c:val>
            <c:numRef>
              <c:f>'[Лист в Брюн.pptx]Sheet1'!$B$3</c:f>
              <c:numCache>
                <c:formatCode>0.0%</c:formatCode>
                <c:ptCount val="1"/>
                <c:pt idx="0">
                  <c:v>3.319662441609027E-4</c:v>
                </c:pt>
              </c:numCache>
            </c:numRef>
          </c:val>
        </c:ser>
        <c:ser>
          <c:idx val="1"/>
          <c:order val="2"/>
          <c:tx>
            <c:strRef>
              <c:f>'[Лист в Брюн.pptx]Sheet1'!$A$4</c:f>
              <c:strCache>
                <c:ptCount val="1"/>
                <c:pt idx="0">
                  <c:v>18-19</c:v>
                </c:pt>
              </c:strCache>
            </c:strRef>
          </c:tx>
          <c:spPr>
            <a:solidFill>
              <a:srgbClr val="33CCCC"/>
            </a:solidFill>
            <a:ln w="12620">
              <a:solidFill>
                <a:schemeClr val="tx1"/>
              </a:solidFill>
              <a:prstDash val="solid"/>
            </a:ln>
          </c:spPr>
          <c:invertIfNegative val="0"/>
          <c:dLbls>
            <c:numFmt formatCode="0.0%" sourceLinked="0"/>
            <c:spPr>
              <a:noFill/>
              <a:ln w="25240">
                <a:noFill/>
              </a:ln>
            </c:spPr>
            <c:txPr>
              <a:bodyPr/>
              <a:lstStyle/>
              <a:p>
                <a:pPr>
                  <a:defRPr sz="109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'[Лист в Брюн.pptx]Sheet1'!$B$1</c:f>
              <c:strCache>
                <c:ptCount val="1"/>
                <c:pt idx="0">
                  <c:v>алкоголизм</c:v>
                </c:pt>
              </c:strCache>
            </c:strRef>
          </c:cat>
          <c:val>
            <c:numRef>
              <c:f>'[Лист в Брюн.pptx]Sheet1'!$B$4</c:f>
              <c:numCache>
                <c:formatCode>0.0%</c:formatCode>
                <c:ptCount val="1"/>
                <c:pt idx="0">
                  <c:v>2.9488318566683112E-3</c:v>
                </c:pt>
              </c:numCache>
            </c:numRef>
          </c:val>
        </c:ser>
        <c:ser>
          <c:idx val="2"/>
          <c:order val="3"/>
          <c:tx>
            <c:strRef>
              <c:f>'[Лист в Брюн.pptx]Sheet1'!$A$5</c:f>
              <c:strCache>
                <c:ptCount val="1"/>
                <c:pt idx="0">
                  <c:v>20-39</c:v>
                </c:pt>
              </c:strCache>
            </c:strRef>
          </c:tx>
          <c:spPr>
            <a:solidFill>
              <a:srgbClr val="FFC000"/>
            </a:solidFill>
            <a:ln w="12620">
              <a:solidFill>
                <a:schemeClr val="tx1"/>
              </a:solidFill>
              <a:prstDash val="solid"/>
            </a:ln>
          </c:spPr>
          <c:invertIfNegative val="0"/>
          <c:dLbls>
            <c:numFmt formatCode="0.0%" sourceLinked="0"/>
            <c:spPr>
              <a:noFill/>
              <a:ln w="25240">
                <a:noFill/>
              </a:ln>
            </c:spPr>
            <c:txPr>
              <a:bodyPr/>
              <a:lstStyle/>
              <a:p>
                <a:pPr>
                  <a:defRPr sz="109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'[Лист в Брюн.pptx]Sheet1'!$B$1</c:f>
              <c:strCache>
                <c:ptCount val="1"/>
                <c:pt idx="0">
                  <c:v>алкоголизм</c:v>
                </c:pt>
              </c:strCache>
            </c:strRef>
          </c:cat>
          <c:val>
            <c:numRef>
              <c:f>'[Лист в Брюн.pptx]Sheet1'!$B$5</c:f>
              <c:numCache>
                <c:formatCode>0.0%</c:formatCode>
                <c:ptCount val="1"/>
                <c:pt idx="0">
                  <c:v>0.35538956643589165</c:v>
                </c:pt>
              </c:numCache>
            </c:numRef>
          </c:val>
        </c:ser>
        <c:ser>
          <c:idx val="3"/>
          <c:order val="4"/>
          <c:tx>
            <c:strRef>
              <c:f>'[Лист в Брюн.pptx]Sheet1'!$A$6</c:f>
              <c:strCache>
                <c:ptCount val="1"/>
                <c:pt idx="0">
                  <c:v>40-59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 w="12620">
              <a:solidFill>
                <a:schemeClr val="tx1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</c:dPt>
          <c:dLbls>
            <c:numFmt formatCode="0.0%" sourceLinked="0"/>
            <c:spPr>
              <a:noFill/>
              <a:ln w="25240">
                <a:noFill/>
              </a:ln>
            </c:spPr>
            <c:txPr>
              <a:bodyPr/>
              <a:lstStyle/>
              <a:p>
                <a:pPr>
                  <a:defRPr sz="109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'[Лист в Брюн.pptx]Sheet1'!$B$1</c:f>
              <c:strCache>
                <c:ptCount val="1"/>
                <c:pt idx="0">
                  <c:v>алкоголизм</c:v>
                </c:pt>
              </c:strCache>
            </c:strRef>
          </c:cat>
          <c:val>
            <c:numRef>
              <c:f>'[Лист в Брюн.pptx]Sheet1'!$B$6</c:f>
              <c:numCache>
                <c:formatCode>0.0%</c:formatCode>
                <c:ptCount val="1"/>
                <c:pt idx="0">
                  <c:v>0.52272916196606067</c:v>
                </c:pt>
              </c:numCache>
            </c:numRef>
          </c:val>
        </c:ser>
        <c:ser>
          <c:idx val="4"/>
          <c:order val="5"/>
          <c:tx>
            <c:strRef>
              <c:f>'[Лист в Брюн.pptx]Sheet1'!$A$7</c:f>
              <c:strCache>
                <c:ptCount val="1"/>
                <c:pt idx="0">
                  <c:v>60 и старше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 w="12620">
              <a:solidFill>
                <a:schemeClr val="tx1"/>
              </a:solidFill>
              <a:prstDash val="solid"/>
            </a:ln>
          </c:spPr>
          <c:invertIfNegative val="0"/>
          <c:dLbls>
            <c:numFmt formatCode="0.0%" sourceLinked="0"/>
            <c:spPr>
              <a:noFill/>
              <a:ln w="25240">
                <a:noFill/>
              </a:ln>
            </c:spPr>
            <c:txPr>
              <a:bodyPr/>
              <a:lstStyle/>
              <a:p>
                <a:pPr>
                  <a:defRPr sz="109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'[Лист в Брюн.pptx]Sheet1'!$B$1</c:f>
              <c:strCache>
                <c:ptCount val="1"/>
                <c:pt idx="0">
                  <c:v>алкоголизм</c:v>
                </c:pt>
              </c:strCache>
            </c:strRef>
          </c:cat>
          <c:val>
            <c:numRef>
              <c:f>'[Лист в Брюн.pptx]Sheet1'!$B$7</c:f>
              <c:numCache>
                <c:formatCode>0.0%</c:formatCode>
                <c:ptCount val="1"/>
                <c:pt idx="0">
                  <c:v>0.11858913806449106</c:v>
                </c:pt>
              </c:numCache>
            </c:numRef>
          </c:val>
        </c:ser>
        <c:ser>
          <c:idx val="6"/>
          <c:order val="6"/>
          <c:tx>
            <c:strRef>
              <c:f>'[Лист в Брюн.pptx]Sheet1'!$A$8</c:f>
              <c:strCache>
                <c:ptCount val="1"/>
              </c:strCache>
            </c:strRef>
          </c:tx>
          <c:spPr>
            <a:solidFill>
              <a:srgbClr val="0066CC"/>
            </a:solidFill>
            <a:ln w="12620">
              <a:solidFill>
                <a:schemeClr val="tx1"/>
              </a:solidFill>
              <a:prstDash val="solid"/>
            </a:ln>
          </c:spPr>
          <c:invertIfNegative val="0"/>
          <c:dLbls>
            <c:spPr>
              <a:noFill/>
              <a:ln w="25240">
                <a:noFill/>
              </a:ln>
            </c:spPr>
            <c:txPr>
              <a:bodyPr/>
              <a:lstStyle/>
              <a:p>
                <a:pPr>
                  <a:defRPr sz="179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'[Лист в Брюн.pptx]Sheet1'!$B$1</c:f>
              <c:strCache>
                <c:ptCount val="1"/>
                <c:pt idx="0">
                  <c:v>алкоголизм</c:v>
                </c:pt>
              </c:strCache>
            </c:strRef>
          </c:cat>
          <c:val>
            <c:numRef>
              <c:f>'[Лист в Брюн.pptx]Sheet1'!$B$8</c:f>
              <c:numCache>
                <c:formatCode>General</c:formatCode>
                <c:ptCount val="1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453184"/>
        <c:axId val="121475456"/>
      </c:barChart>
      <c:catAx>
        <c:axId val="121453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5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2147545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1475456"/>
        <c:scaling>
          <c:orientation val="minMax"/>
        </c:scaling>
        <c:delete val="0"/>
        <c:axPos val="l"/>
        <c:numFmt formatCode="0.0%" sourceLinked="1"/>
        <c:majorTickMark val="out"/>
        <c:minorTickMark val="none"/>
        <c:tickLblPos val="none"/>
        <c:spPr>
          <a:ln w="3156">
            <a:solidFill>
              <a:schemeClr val="tx1"/>
            </a:solidFill>
            <a:prstDash val="solid"/>
          </a:ln>
        </c:spPr>
        <c:crossAx val="121453184"/>
        <c:crosses val="autoZero"/>
        <c:crossBetween val="between"/>
      </c:valAx>
      <c:spPr>
        <a:noFill/>
        <a:ln w="12620">
          <a:solidFill>
            <a:schemeClr val="tx1"/>
          </a:solidFill>
          <a:prstDash val="solid"/>
        </a:ln>
      </c:spPr>
    </c:plotArea>
    <c:legend>
      <c:legendPos val="r"/>
      <c:legendEntry>
        <c:idx val="6"/>
        <c:delete val="1"/>
      </c:legendEntry>
      <c:layout>
        <c:manualLayout>
          <c:xMode val="edge"/>
          <c:yMode val="edge"/>
          <c:x val="0.10849056885241956"/>
          <c:y val="0.93552828937865962"/>
          <c:w val="0.77712274166526274"/>
          <c:h val="5.3672600948843185E-2"/>
        </c:manualLayout>
      </c:layout>
      <c:overlay val="0"/>
      <c:spPr>
        <a:noFill/>
        <a:ln w="3156">
          <a:solidFill>
            <a:schemeClr val="tx1"/>
          </a:solidFill>
          <a:prstDash val="solid"/>
        </a:ln>
      </c:spPr>
      <c:txPr>
        <a:bodyPr/>
        <a:lstStyle/>
        <a:p>
          <a:pPr>
            <a:defRPr sz="110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6.1321741032371001E-2"/>
                  <c:y val="3.6984543598716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6.07840113735785E-2"/>
                  <c:y val="-3.03805774278218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Лист1!$D$94:$D$95</c:f>
              <c:strCache>
                <c:ptCount val="2"/>
                <c:pt idx="0">
                  <c:v>мужчины</c:v>
                </c:pt>
                <c:pt idx="1">
                  <c:v>женщины</c:v>
                </c:pt>
              </c:strCache>
            </c:strRef>
          </c:cat>
          <c:val>
            <c:numRef>
              <c:f>Лист1!$E$94:$E$95</c:f>
              <c:numCache>
                <c:formatCode>General</c:formatCode>
                <c:ptCount val="2"/>
                <c:pt idx="0">
                  <c:v>78.8</c:v>
                </c:pt>
                <c:pt idx="1">
                  <c:v>21.2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Лист2!$C$40</c:f>
              <c:strCache>
                <c:ptCount val="1"/>
                <c:pt idx="0">
                  <c:v>РФ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ru-RU" sz="14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Лист2!$D$39:$I$39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Лист2!$D$40:$I$40</c:f>
              <c:numCache>
                <c:formatCode>General</c:formatCode>
                <c:ptCount val="6"/>
                <c:pt idx="0">
                  <c:v>1468.5</c:v>
                </c:pt>
                <c:pt idx="1">
                  <c:v>1401.1</c:v>
                </c:pt>
                <c:pt idx="2">
                  <c:v>1342.7</c:v>
                </c:pt>
                <c:pt idx="3">
                  <c:v>1290.9000000000001</c:v>
                </c:pt>
                <c:pt idx="4">
                  <c:v>1237.4000000000001</c:v>
                </c:pt>
                <c:pt idx="5">
                  <c:v>1175.4000000000001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93924352"/>
        <c:axId val="93930240"/>
        <c:axId val="0"/>
      </c:bar3DChart>
      <c:catAx>
        <c:axId val="93924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ru-RU" sz="1400"/>
            </a:pPr>
            <a:endParaRPr lang="ru-RU"/>
          </a:p>
        </c:txPr>
        <c:crossAx val="93930240"/>
        <c:crosses val="autoZero"/>
        <c:auto val="1"/>
        <c:lblAlgn val="ctr"/>
        <c:lblOffset val="100"/>
        <c:noMultiLvlLbl val="0"/>
      </c:catAx>
      <c:valAx>
        <c:axId val="939302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ru-RU"/>
            </a:pPr>
            <a:endParaRPr lang="ru-RU"/>
          </a:p>
        </c:txPr>
        <c:crossAx val="939243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93954816"/>
        <c:axId val="93956352"/>
        <c:axId val="0"/>
      </c:bar3DChart>
      <c:catAx>
        <c:axId val="93954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ru-RU" sz="1600"/>
            </a:pPr>
            <a:endParaRPr lang="ru-RU"/>
          </a:p>
        </c:txPr>
        <c:crossAx val="93956352"/>
        <c:crosses val="autoZero"/>
        <c:auto val="1"/>
        <c:lblAlgn val="ctr"/>
        <c:lblOffset val="100"/>
        <c:noMultiLvlLbl val="0"/>
      </c:catAx>
      <c:valAx>
        <c:axId val="939563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ru-RU" sz="1600"/>
            </a:pPr>
            <a:endParaRPr lang="ru-RU"/>
          </a:p>
        </c:txPr>
        <c:crossAx val="939548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Лист2!$C$46</c:f>
              <c:strCache>
                <c:ptCount val="1"/>
                <c:pt idx="0">
                  <c:v>РФ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ru-RU"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Лист2!$D$45:$I$45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Лист2!$D$46:$I$46</c:f>
              <c:numCache>
                <c:formatCode>General</c:formatCode>
                <c:ptCount val="6"/>
                <c:pt idx="0">
                  <c:v>70.400000000000006</c:v>
                </c:pt>
                <c:pt idx="1">
                  <c:v>66.900000000000006</c:v>
                </c:pt>
                <c:pt idx="2">
                  <c:v>60.7</c:v>
                </c:pt>
                <c:pt idx="3">
                  <c:v>52.8</c:v>
                </c:pt>
                <c:pt idx="4">
                  <c:v>49.3</c:v>
                </c:pt>
                <c:pt idx="5">
                  <c:v>45.5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98908416"/>
        <c:axId val="98910208"/>
        <c:axId val="78333696"/>
      </c:bar3DChart>
      <c:catAx>
        <c:axId val="98908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ru-RU" sz="1400"/>
            </a:pPr>
            <a:endParaRPr lang="ru-RU"/>
          </a:p>
        </c:txPr>
        <c:crossAx val="98910208"/>
        <c:crosses val="autoZero"/>
        <c:auto val="1"/>
        <c:lblAlgn val="ctr"/>
        <c:lblOffset val="100"/>
        <c:noMultiLvlLbl val="0"/>
      </c:catAx>
      <c:valAx>
        <c:axId val="989102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ru-RU"/>
            </a:pPr>
            <a:endParaRPr lang="ru-RU"/>
          </a:p>
        </c:txPr>
        <c:crossAx val="98908416"/>
        <c:crosses val="autoZero"/>
        <c:crossBetween val="between"/>
      </c:valAx>
      <c:serAx>
        <c:axId val="783336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ru-RU"/>
            </a:pPr>
            <a:endParaRPr lang="ru-RU"/>
          </a:p>
        </c:txPr>
        <c:crossAx val="98910208"/>
        <c:crosses val="autoZero"/>
      </c:ser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solidFill>
          <a:schemeClr val="lt1"/>
        </a:solidFill>
        <a:ln w="19050" cap="flat" cmpd="sng" algn="ctr">
          <a:solidFill>
            <a:schemeClr val="accent5"/>
          </a:solidFill>
          <a:prstDash val="solid"/>
        </a:ln>
        <a:effectLst/>
      </c:spPr>
    </c:sideWall>
    <c:backWall>
      <c:thickness val="0"/>
      <c:spPr>
        <a:gradFill rotWithShape="1">
          <a:gsLst>
            <a:gs pos="0">
              <a:schemeClr val="accent6">
                <a:tint val="90000"/>
              </a:schemeClr>
            </a:gs>
            <a:gs pos="48000">
              <a:schemeClr val="accent6">
                <a:tint val="54000"/>
                <a:satMod val="140000"/>
              </a:schemeClr>
            </a:gs>
            <a:gs pos="100000">
              <a:schemeClr val="accent6">
                <a:tint val="24000"/>
                <a:satMod val="260000"/>
              </a:schemeClr>
            </a:gs>
          </a:gsLst>
          <a:lin ang="16200000" scaled="1"/>
        </a:gradFill>
        <a:ln w="12700" cap="flat" cmpd="sng" algn="ctr">
          <a:solidFill>
            <a:schemeClr val="accent6"/>
          </a:solidFill>
          <a:prstDash val="solid"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c:spPr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98952320"/>
        <c:axId val="98953856"/>
        <c:axId val="0"/>
      </c:bar3DChart>
      <c:catAx>
        <c:axId val="98952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ru-RU">
                <a:solidFill>
                  <a:schemeClr val="bg1"/>
                </a:solidFill>
              </a:defRPr>
            </a:pPr>
            <a:endParaRPr lang="ru-RU"/>
          </a:p>
        </c:txPr>
        <c:crossAx val="98953856"/>
        <c:crosses val="autoZero"/>
        <c:auto val="1"/>
        <c:lblAlgn val="ctr"/>
        <c:lblOffset val="100"/>
        <c:noMultiLvlLbl val="0"/>
      </c:catAx>
      <c:valAx>
        <c:axId val="98953856"/>
        <c:scaling>
          <c:orientation val="minMax"/>
        </c:scaling>
        <c:delete val="0"/>
        <c:axPos val="l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lang="ru-RU">
                <a:solidFill>
                  <a:schemeClr val="bg1"/>
                </a:solidFill>
              </a:defRPr>
            </a:pPr>
            <a:endParaRPr lang="ru-RU"/>
          </a:p>
        </c:txPr>
        <c:crossAx val="98952320"/>
        <c:crosses val="autoZero"/>
        <c:crossBetween val="between"/>
      </c:valAx>
      <c:spPr>
        <a:solidFill>
          <a:schemeClr val="lt1"/>
        </a:solidFill>
        <a:ln w="19050" cap="flat" cmpd="sng" algn="ctr">
          <a:solidFill>
            <a:schemeClr val="dk1"/>
          </a:solidFill>
          <a:prstDash val="solid"/>
        </a:ln>
        <a:effectLst/>
      </c:spPr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Лист2!$C$56</c:f>
              <c:strCache>
                <c:ptCount val="1"/>
                <c:pt idx="0">
                  <c:v>РФ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ru-RU" sz="14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Лист2!$D$55:$I$55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Лист2!$D$56:$I$56</c:f>
              <c:numCache>
                <c:formatCode>General</c:formatCode>
                <c:ptCount val="6"/>
                <c:pt idx="0">
                  <c:v>107.8</c:v>
                </c:pt>
                <c:pt idx="1">
                  <c:v>96.6</c:v>
                </c:pt>
                <c:pt idx="2">
                  <c:v>85.7</c:v>
                </c:pt>
                <c:pt idx="3">
                  <c:v>78.2</c:v>
                </c:pt>
                <c:pt idx="4">
                  <c:v>74.599999999999994</c:v>
                </c:pt>
                <c:pt idx="5">
                  <c:v>70.900000000000006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98634368"/>
        <c:axId val="98656640"/>
        <c:axId val="0"/>
      </c:bar3DChart>
      <c:catAx>
        <c:axId val="98634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ru-RU"/>
            </a:pPr>
            <a:endParaRPr lang="ru-RU"/>
          </a:p>
        </c:txPr>
        <c:crossAx val="98656640"/>
        <c:crosses val="autoZero"/>
        <c:auto val="1"/>
        <c:lblAlgn val="ctr"/>
        <c:lblOffset val="100"/>
        <c:noMultiLvlLbl val="0"/>
      </c:catAx>
      <c:valAx>
        <c:axId val="986566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ru-RU"/>
            </a:pPr>
            <a:endParaRPr lang="ru-RU"/>
          </a:p>
        </c:txPr>
        <c:crossAx val="986343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Лист4!$B$12</c:f>
              <c:strCache>
                <c:ptCount val="1"/>
                <c:pt idx="0">
                  <c:v>число умерших от случайных отравлений алкоголем (на 100 тыс. нас.)</c:v>
                </c:pt>
              </c:strCache>
            </c:strRef>
          </c:tx>
          <c:spPr>
            <a:solidFill>
              <a:srgbClr val="00487E"/>
            </a:solidFill>
          </c:spPr>
          <c:invertIfNegative val="0"/>
          <c:dLbls>
            <c:dLbl>
              <c:idx val="0"/>
              <c:layout>
                <c:manualLayout>
                  <c:x val="4.6620046620046603E-3"/>
                  <c:y val="-5.3314620556995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2160062160062099E-3"/>
                  <c:y val="-3.086635926983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-3.086635926983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9.3240093240093292E-3"/>
                  <c:y val="-2.8060326608944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3.1080031080031102E-3"/>
                  <c:y val="-3.086635926983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1.0878010878010901E-2"/>
                  <c:y val="-3.0866801164746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Лист4!$C$11:$H$11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Лист4!$C$12:$H$12</c:f>
              <c:numCache>
                <c:formatCode>General</c:formatCode>
                <c:ptCount val="6"/>
                <c:pt idx="0">
                  <c:v>13</c:v>
                </c:pt>
                <c:pt idx="1">
                  <c:v>11</c:v>
                </c:pt>
                <c:pt idx="2">
                  <c:v>11</c:v>
                </c:pt>
                <c:pt idx="3">
                  <c:v>10</c:v>
                </c:pt>
                <c:pt idx="4">
                  <c:v>11</c:v>
                </c:pt>
                <c:pt idx="5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8686464"/>
        <c:axId val="98688000"/>
        <c:axId val="0"/>
      </c:bar3DChart>
      <c:catAx>
        <c:axId val="98686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8688000"/>
        <c:crosses val="autoZero"/>
        <c:auto val="1"/>
        <c:lblAlgn val="ctr"/>
        <c:lblOffset val="100"/>
        <c:noMultiLvlLbl val="0"/>
      </c:catAx>
      <c:valAx>
        <c:axId val="986880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86864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8DA1B25-4A91-47EF-918A-20C5658ACF0D}" type="datetimeFigureOut">
              <a:rPr lang="en-GB" altLang="ru-RU"/>
              <a:pPr>
                <a:defRPr/>
              </a:pPr>
              <a:t>13/02/2017</a:t>
            </a:fld>
            <a:endParaRPr lang="en-GB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058017F-ECB0-4269-8073-C104998CB450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  <p:extLst>
      <p:ext uri="{BB962C8B-B14F-4D97-AF65-F5344CB8AC3E}">
        <p14:creationId xmlns:p14="http://schemas.microsoft.com/office/powerpoint/2010/main" val="3928997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482C742-32EB-4966-862F-E11E13F1E884}" type="datetimeFigureOut">
              <a:rPr lang="en-GB" altLang="ru-RU"/>
              <a:pPr>
                <a:defRPr/>
              </a:pPr>
              <a:t>13/02/2017</a:t>
            </a:fld>
            <a:endParaRPr lang="en-GB" alt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EA76A59-4A26-4989-A506-2CF8A62A73A4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  <p:extLst>
      <p:ext uri="{BB962C8B-B14F-4D97-AF65-F5344CB8AC3E}">
        <p14:creationId xmlns:p14="http://schemas.microsoft.com/office/powerpoint/2010/main" val="194197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E16358-823E-43C3-BA50-3BD6747DC1B1}" type="slidenum">
              <a:rPr lang="ru-RU" smtClean="0"/>
              <a:pPr/>
              <a:t>11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767081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9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431800"/>
            <a:ext cx="308133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2000" y="2274441"/>
            <a:ext cx="8280000" cy="1980000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>
                <a:solidFill>
                  <a:srgbClr val="58595B"/>
                </a:solidFill>
              </a:defRPr>
            </a:lvl1pPr>
          </a:lstStyle>
          <a:p>
            <a:r>
              <a:rPr lang="pt-PT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2000" y="4437112"/>
            <a:ext cx="8280000" cy="468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432000" y="4941168"/>
            <a:ext cx="8280000" cy="288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pt-PT" noProof="0" smtClean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431800" y="5256000"/>
            <a:ext cx="8280000" cy="28800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lang="nl-BE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pt-PT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1 image left 1 text block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900" y="6280150"/>
            <a:ext cx="39687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31800" y="1602000"/>
            <a:ext cx="3960200" cy="4420800"/>
          </a:xfrm>
        </p:spPr>
        <p:txBody>
          <a:bodyPr rtlCol="0">
            <a:normAutofit/>
          </a:bodyPr>
          <a:lstStyle/>
          <a:p>
            <a:pPr lvl="0"/>
            <a:r>
              <a:rPr lang="pt-PT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52000"/>
            <a:ext cx="8172450" cy="774000"/>
          </a:xfrm>
        </p:spPr>
        <p:txBody>
          <a:bodyPr/>
          <a:lstStyle>
            <a:lvl1pPr>
              <a:defRPr/>
            </a:lvl1pPr>
          </a:lstStyle>
          <a:p>
            <a:r>
              <a:rPr lang="pt-PT" noProof="0" smtClean="0"/>
              <a:t>Click to edit Master title style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716016" y="1602000"/>
            <a:ext cx="3888432" cy="4421088"/>
          </a:xfr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 sz="2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2500"/>
            </a:lvl2pPr>
            <a:lvl3pPr>
              <a:defRPr sz="2000"/>
            </a:lvl3pPr>
          </a:lstStyle>
          <a:p>
            <a:pPr lvl="0"/>
            <a:r>
              <a:rPr lang="pt-PT" noProof="0" smtClean="0"/>
              <a:t>Click to edit Master text styles</a:t>
            </a:r>
          </a:p>
          <a:p>
            <a:pPr lvl="1"/>
            <a:r>
              <a:rPr lang="pt-PT" noProof="0" smtClean="0"/>
              <a:t>Second level</a:t>
            </a:r>
          </a:p>
          <a:p>
            <a:pPr lvl="2"/>
            <a:r>
              <a:rPr lang="pt-PT" noProof="0" smtClean="0"/>
              <a:t>Third level</a:t>
            </a:r>
          </a:p>
          <a:p>
            <a:pPr lvl="3"/>
            <a:r>
              <a:rPr lang="pt-PT" noProof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8766175" y="6408738"/>
            <a:ext cx="442913" cy="365125"/>
          </a:xfrm>
        </p:spPr>
        <p:txBody>
          <a:bodyPr/>
          <a:lstStyle>
            <a:lvl1pPr algn="l">
              <a:defRPr b="1"/>
            </a:lvl1pPr>
          </a:lstStyle>
          <a:p>
            <a:pPr>
              <a:defRPr/>
            </a:pPr>
            <a:fld id="{CFC59170-B793-446C-82CD-1C034EECFE4C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2 images left 1 text block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900" y="6280150"/>
            <a:ext cx="39687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431800" y="1602000"/>
            <a:ext cx="3960000" cy="2052000"/>
          </a:xfrm>
        </p:spPr>
        <p:txBody>
          <a:bodyPr rtlCol="0">
            <a:normAutofit/>
          </a:bodyPr>
          <a:lstStyle/>
          <a:p>
            <a:pPr lvl="0"/>
            <a:r>
              <a:rPr lang="pt-PT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31800" y="3969288"/>
            <a:ext cx="3960000" cy="2052000"/>
          </a:xfrm>
        </p:spPr>
        <p:txBody>
          <a:bodyPr rtlCol="0">
            <a:normAutofit/>
          </a:bodyPr>
          <a:lstStyle/>
          <a:p>
            <a:pPr lvl="0"/>
            <a:r>
              <a:rPr lang="pt-PT" noProof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52000"/>
            <a:ext cx="8172450" cy="774000"/>
          </a:xfrm>
        </p:spPr>
        <p:txBody>
          <a:bodyPr/>
          <a:lstStyle>
            <a:lvl1pPr>
              <a:defRPr/>
            </a:lvl1pPr>
          </a:lstStyle>
          <a:p>
            <a:r>
              <a:rPr lang="pt-PT" noProof="0" smtClean="0"/>
              <a:t>Click to edit Master title style</a:t>
            </a:r>
            <a:endParaRPr lang="en-GB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>
          <a:xfrm>
            <a:off x="4716016" y="1602000"/>
            <a:ext cx="3888432" cy="4421088"/>
          </a:xfr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 sz="2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2500"/>
            </a:lvl2pPr>
            <a:lvl3pPr>
              <a:defRPr sz="2000"/>
            </a:lvl3pPr>
          </a:lstStyle>
          <a:p>
            <a:pPr lvl="0"/>
            <a:r>
              <a:rPr lang="pt-PT" noProof="0" smtClean="0"/>
              <a:t>Click to edit Master text styles</a:t>
            </a:r>
          </a:p>
          <a:p>
            <a:pPr lvl="1"/>
            <a:r>
              <a:rPr lang="pt-PT" noProof="0" smtClean="0"/>
              <a:t>Second level</a:t>
            </a:r>
          </a:p>
          <a:p>
            <a:pPr lvl="2"/>
            <a:r>
              <a:rPr lang="pt-PT" noProof="0" smtClean="0"/>
              <a:t>Third level</a:t>
            </a:r>
          </a:p>
          <a:p>
            <a:pPr lvl="3"/>
            <a:r>
              <a:rPr lang="pt-PT" noProof="0" smtClean="0"/>
              <a:t>Fourth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766175" y="6408738"/>
            <a:ext cx="442913" cy="365125"/>
          </a:xfrm>
        </p:spPr>
        <p:txBody>
          <a:bodyPr/>
          <a:lstStyle>
            <a:lvl1pPr algn="l">
              <a:defRPr b="1"/>
            </a:lvl1pPr>
          </a:lstStyle>
          <a:p>
            <a:pPr>
              <a:defRPr/>
            </a:pPr>
            <a:fld id="{1BBDD6B5-B61B-4FAE-8DAC-2447A898D1B3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1 text block left 2 images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900" y="6280150"/>
            <a:ext cx="39687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4716016" y="1602000"/>
            <a:ext cx="3888234" cy="2052000"/>
          </a:xfrm>
        </p:spPr>
        <p:txBody>
          <a:bodyPr rtlCol="0">
            <a:normAutofit/>
          </a:bodyPr>
          <a:lstStyle/>
          <a:p>
            <a:pPr lvl="0"/>
            <a:r>
              <a:rPr lang="pt-PT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716016" y="3969288"/>
            <a:ext cx="3888234" cy="2052000"/>
          </a:xfrm>
        </p:spPr>
        <p:txBody>
          <a:bodyPr rtlCol="0">
            <a:normAutofit/>
          </a:bodyPr>
          <a:lstStyle/>
          <a:p>
            <a:pPr lvl="0"/>
            <a:r>
              <a:rPr lang="pt-PT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52000"/>
            <a:ext cx="8172450" cy="774000"/>
          </a:xfrm>
        </p:spPr>
        <p:txBody>
          <a:bodyPr/>
          <a:lstStyle>
            <a:lvl1pPr>
              <a:defRPr/>
            </a:lvl1pPr>
          </a:lstStyle>
          <a:p>
            <a:r>
              <a:rPr lang="pt-PT" noProof="0" smtClean="0"/>
              <a:t>Click to edit Master title style</a:t>
            </a:r>
            <a:endParaRPr lang="en-GB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>
          <a:xfrm>
            <a:off x="432000" y="1600200"/>
            <a:ext cx="3960200" cy="4421088"/>
          </a:xfr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 sz="2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2500"/>
            </a:lvl2pPr>
            <a:lvl3pPr>
              <a:defRPr sz="2000"/>
            </a:lvl3pPr>
          </a:lstStyle>
          <a:p>
            <a:pPr lvl="0"/>
            <a:r>
              <a:rPr lang="pt-PT" noProof="0" smtClean="0"/>
              <a:t>Click to edit Master text styles</a:t>
            </a:r>
          </a:p>
          <a:p>
            <a:pPr lvl="1"/>
            <a:r>
              <a:rPr lang="pt-PT" noProof="0" smtClean="0"/>
              <a:t>Second level</a:t>
            </a:r>
          </a:p>
          <a:p>
            <a:pPr lvl="2"/>
            <a:r>
              <a:rPr lang="pt-PT" noProof="0" smtClean="0"/>
              <a:t>Third level</a:t>
            </a:r>
          </a:p>
          <a:p>
            <a:pPr lvl="3"/>
            <a:r>
              <a:rPr lang="pt-PT" noProof="0" smtClean="0"/>
              <a:t>Fourth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766175" y="6408738"/>
            <a:ext cx="442913" cy="365125"/>
          </a:xfrm>
        </p:spPr>
        <p:txBody>
          <a:bodyPr/>
          <a:lstStyle>
            <a:lvl1pPr algn="l">
              <a:defRPr b="1"/>
            </a:lvl1pPr>
          </a:lstStyle>
          <a:p>
            <a:pPr>
              <a:defRPr/>
            </a:pPr>
            <a:fld id="{210E12A3-80C1-49CA-83CB-3006560A5D97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1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900" y="6280150"/>
            <a:ext cx="39687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431800" y="2169088"/>
            <a:ext cx="8172450" cy="3780192"/>
          </a:xfrm>
        </p:spPr>
        <p:txBody>
          <a:bodyPr rtlCol="0">
            <a:normAutofit/>
          </a:bodyPr>
          <a:lstStyle/>
          <a:p>
            <a:pPr lvl="0"/>
            <a:r>
              <a:rPr lang="pt-PT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31800" y="1485454"/>
            <a:ext cx="8172450" cy="431378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pPr lvl="0"/>
            <a:r>
              <a:rPr lang="pt-PT" noProof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52000"/>
            <a:ext cx="8172450" cy="774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766175" y="6408738"/>
            <a:ext cx="442913" cy="365125"/>
          </a:xfrm>
        </p:spPr>
        <p:txBody>
          <a:bodyPr/>
          <a:lstStyle>
            <a:lvl1pPr algn="l">
              <a:defRPr b="1"/>
            </a:lvl1pPr>
          </a:lstStyle>
          <a:p>
            <a:pPr>
              <a:defRPr/>
            </a:pPr>
            <a:fld id="{BF64BD85-33C1-4519-82E1-537E5B3B67FC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431800"/>
            <a:ext cx="308133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4824413"/>
            <a:ext cx="2255838" cy="1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Flickr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6173788"/>
            <a:ext cx="215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YouTube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5876925"/>
            <a:ext cx="215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FaceBook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00788" y="5548313"/>
            <a:ext cx="215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Twitter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00788" y="5229225"/>
            <a:ext cx="215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Flickr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6173788"/>
            <a:ext cx="215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YouTube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5876925"/>
            <a:ext cx="215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FaceBook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00788" y="5548313"/>
            <a:ext cx="215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Twitter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00788" y="5229225"/>
            <a:ext cx="215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Flickr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6173788"/>
            <a:ext cx="215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YouTube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5876925"/>
            <a:ext cx="215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FaceBook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00788" y="5548313"/>
            <a:ext cx="215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Twitter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00788" y="5229225"/>
            <a:ext cx="215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432001" y="3276008"/>
            <a:ext cx="8172250" cy="4410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3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pt-PT" noProof="0" smtClean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431800" y="3717032"/>
            <a:ext cx="8172450" cy="432048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lang="nl-BE" sz="3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pt-PT" noProof="0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31800" y="2348880"/>
            <a:ext cx="8172450" cy="78657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4200" b="1" baseline="0">
                <a:solidFill>
                  <a:srgbClr val="58595B"/>
                </a:solidFill>
              </a:defRPr>
            </a:lvl1pPr>
          </a:lstStyle>
          <a:p>
            <a:pPr lvl="0"/>
            <a:r>
              <a:rPr lang="pt-PT" noProof="0" smtClean="0"/>
              <a:t>Click to edit Master text styles</a:t>
            </a:r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498FF-9333-406C-9B7F-291458841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BBE982-86AC-4A1C-9027-D9378F5C77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131D56-4A3E-4CE5-9588-CF96C7F537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8576B-EC6A-4BD3-969C-4183981B2A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431800"/>
            <a:ext cx="308133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2000" y="2274441"/>
            <a:ext cx="8172250" cy="1980000"/>
          </a:xfrm>
        </p:spPr>
        <p:txBody>
          <a:bodyPr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>
                <a:solidFill>
                  <a:srgbClr val="58595B"/>
                </a:solidFill>
              </a:defRPr>
            </a:lvl1pPr>
          </a:lstStyle>
          <a:p>
            <a:r>
              <a:rPr lang="pt-PT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2000" y="4437112"/>
            <a:ext cx="8172250" cy="468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432000" y="4941168"/>
            <a:ext cx="8172250" cy="288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pt-PT" noProof="0" smtClean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431800" y="5256000"/>
            <a:ext cx="8172450" cy="28800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lang="nl-BE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pt-PT" noProof="0" smtClean="0"/>
              <a:t>Click to edit Master text styles</a:t>
            </a:r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ED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431800"/>
            <a:ext cx="308133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12775" y="2135188"/>
            <a:ext cx="3959225" cy="24479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>
              <a:tabLst>
                <a:tab pos="8731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8731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8731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8731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8731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8731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8731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8731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87313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ts val="6500"/>
              </a:lnSpc>
              <a:defRPr/>
            </a:pPr>
            <a:endParaRPr lang="en-GB" sz="6500" b="1" smtClean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31800" y="4797425"/>
            <a:ext cx="3081338" cy="43180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GB" sz="2000" smtClean="0">
                <a:solidFill>
                  <a:srgbClr val="595959"/>
                </a:solidFill>
              </a:rPr>
              <a:t>Trends and developments</a:t>
            </a:r>
          </a:p>
        </p:txBody>
      </p:sp>
      <p:pic>
        <p:nvPicPr>
          <p:cNvPr id="8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133600"/>
            <a:ext cx="37338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133600"/>
            <a:ext cx="37338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2000" y="5292000"/>
            <a:ext cx="8172250" cy="468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432000" y="5796000"/>
            <a:ext cx="8172250" cy="288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pt-PT" noProof="0" smtClean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431800" y="6120000"/>
            <a:ext cx="8172250" cy="28800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lang="nl-BE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pt-PT" noProof="0" smtClean="0"/>
              <a:t>Click to edit Master text styles</a:t>
            </a:r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7988" y="431800"/>
            <a:ext cx="67945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31800" y="2268000"/>
            <a:ext cx="8172450" cy="78657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5000" b="1" baseline="0">
                <a:solidFill>
                  <a:srgbClr val="58595B"/>
                </a:solidFill>
              </a:defRPr>
            </a:lvl1pPr>
          </a:lstStyle>
          <a:p>
            <a:pPr lvl="0"/>
            <a:r>
              <a:rPr lang="pt-PT" noProof="0" smtClean="0"/>
              <a:t>Click to edit Master text styles</a:t>
            </a:r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7988" y="431800"/>
            <a:ext cx="67945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800" y="5544000"/>
            <a:ext cx="4032184" cy="565146"/>
          </a:xfrm>
          <a:solidFill>
            <a:schemeClr val="accent6"/>
          </a:solidFill>
          <a:ln>
            <a:solidFill>
              <a:schemeClr val="accent1"/>
            </a:solidFill>
          </a:ln>
        </p:spPr>
        <p:txBody>
          <a:bodyPr lIns="36000" tIns="36000" rIns="36000" bIns="36000">
            <a:spAutoFit/>
          </a:bodyPr>
          <a:lstStyle>
            <a:lvl1pPr marL="0" indent="0" algn="l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31800" y="2358000"/>
            <a:ext cx="4140200" cy="2043112"/>
          </a:xfrm>
        </p:spPr>
        <p:txBody>
          <a:bodyPr>
            <a:normAutofit/>
          </a:bodyPr>
          <a:lstStyle>
            <a:lvl1pPr marL="0" indent="0">
              <a:lnSpc>
                <a:spcPts val="5300"/>
              </a:lnSpc>
              <a:spcBef>
                <a:spcPts val="0"/>
              </a:spcBef>
              <a:buNone/>
              <a:defRPr sz="5000" b="1" baseline="0">
                <a:solidFill>
                  <a:srgbClr val="58595B"/>
                </a:solidFill>
              </a:defRPr>
            </a:lvl1pPr>
          </a:lstStyle>
          <a:p>
            <a:pPr lvl="0"/>
            <a:r>
              <a:rPr lang="pt-PT" noProof="0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31800" y="332656"/>
            <a:ext cx="982459" cy="1323107"/>
          </a:xfrm>
        </p:spPr>
        <p:txBody>
          <a:bodyPr>
            <a:noAutofit/>
          </a:bodyPr>
          <a:lstStyle>
            <a:lvl1pPr marL="0" indent="0">
              <a:lnSpc>
                <a:spcPts val="13388"/>
              </a:lnSpc>
              <a:spcBef>
                <a:spcPts val="0"/>
              </a:spcBef>
              <a:buNone/>
              <a:defRPr sz="13300">
                <a:solidFill>
                  <a:schemeClr val="accent6"/>
                </a:solidFill>
              </a:defRPr>
            </a:lvl1pPr>
          </a:lstStyle>
          <a:p>
            <a:pPr lvl="0"/>
            <a:r>
              <a:rPr lang="pt-PT" noProof="0" smtClean="0"/>
              <a:t>Click to edit Master text styles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5374800" y="1656000"/>
            <a:ext cx="3769200" cy="2257200"/>
          </a:xfrm>
        </p:spPr>
        <p:txBody>
          <a:bodyPr rtlCol="0">
            <a:normAutofit/>
          </a:bodyPr>
          <a:lstStyle/>
          <a:p>
            <a:pPr lvl="0"/>
            <a:r>
              <a:rPr lang="pt-PT" noProof="0" smtClean="0"/>
              <a:t>Drag picture to placeholder or click icon to add</a:t>
            </a:r>
            <a:endParaRPr lang="en-GB" noProof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2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900" y="6280150"/>
            <a:ext cx="39687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Logo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900" y="6280150"/>
            <a:ext cx="39687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Logo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900" y="6280150"/>
            <a:ext cx="39687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Logo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900" y="6280150"/>
            <a:ext cx="39687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1600201"/>
            <a:ext cx="3960200" cy="4421088"/>
          </a:xfr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 sz="2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2500"/>
            </a:lvl2pPr>
            <a:lvl3pPr>
              <a:defRPr sz="2000"/>
            </a:lvl3pPr>
          </a:lstStyle>
          <a:p>
            <a:pPr lvl="0"/>
            <a:r>
              <a:rPr lang="pt-PT" noProof="0" smtClean="0"/>
              <a:t>Click to edit Master text styles</a:t>
            </a:r>
          </a:p>
          <a:p>
            <a:pPr lvl="1"/>
            <a:r>
              <a:rPr lang="pt-PT" noProof="0" smtClean="0"/>
              <a:t>Second level</a:t>
            </a:r>
          </a:p>
          <a:p>
            <a:pPr lvl="2"/>
            <a:r>
              <a:rPr lang="pt-PT" noProof="0" smtClean="0"/>
              <a:t>Third level</a:t>
            </a:r>
          </a:p>
          <a:p>
            <a:pPr lvl="3"/>
            <a:r>
              <a:rPr lang="pt-PT" noProof="0" smtClean="0"/>
              <a:t>Fourth level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31800" y="252000"/>
            <a:ext cx="8172450" cy="774000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pt-PT" noProof="0" smtClean="0"/>
              <a:t>Click to edit Master title style</a:t>
            </a:r>
            <a:endParaRPr lang="en-GB" noProof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716016" y="1602000"/>
            <a:ext cx="3888432" cy="4421088"/>
          </a:xfr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 sz="2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2500"/>
            </a:lvl2pPr>
            <a:lvl3pPr>
              <a:defRPr sz="2000"/>
            </a:lvl3pPr>
          </a:lstStyle>
          <a:p>
            <a:pPr lvl="0"/>
            <a:r>
              <a:rPr lang="pt-PT" noProof="0" smtClean="0"/>
              <a:t>Click to edit Master text styles</a:t>
            </a:r>
          </a:p>
          <a:p>
            <a:pPr lvl="1"/>
            <a:r>
              <a:rPr lang="pt-PT" noProof="0" smtClean="0"/>
              <a:t>Second level</a:t>
            </a:r>
          </a:p>
          <a:p>
            <a:pPr lvl="2"/>
            <a:r>
              <a:rPr lang="pt-PT" noProof="0" smtClean="0"/>
              <a:t>Third level</a:t>
            </a:r>
          </a:p>
          <a:p>
            <a:pPr lvl="3"/>
            <a:r>
              <a:rPr lang="pt-PT" noProof="0" smtClean="0"/>
              <a:t>Fourth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8766175" y="6408738"/>
            <a:ext cx="442913" cy="365125"/>
          </a:xfrm>
        </p:spPr>
        <p:txBody>
          <a:bodyPr/>
          <a:lstStyle>
            <a:lvl1pPr algn="l">
              <a:defRPr b="1"/>
            </a:lvl1pPr>
          </a:lstStyle>
          <a:p>
            <a:pPr>
              <a:defRPr/>
            </a:pPr>
            <a:fld id="{D72DA45F-101E-409C-81B1-EC442DA259DD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1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900" y="6280150"/>
            <a:ext cx="39687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52000"/>
            <a:ext cx="8172450" cy="774000"/>
          </a:xfrm>
        </p:spPr>
        <p:txBody>
          <a:bodyPr/>
          <a:lstStyle>
            <a:lvl1pPr>
              <a:defRPr/>
            </a:lvl1pPr>
          </a:lstStyle>
          <a:p>
            <a:r>
              <a:rPr lang="pt-PT" noProof="0" smtClean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31800" y="1600201"/>
            <a:ext cx="8172648" cy="4421088"/>
          </a:xfr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 sz="2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2500"/>
            </a:lvl2pPr>
            <a:lvl3pPr>
              <a:defRPr sz="2000"/>
            </a:lvl3pPr>
          </a:lstStyle>
          <a:p>
            <a:pPr lvl="0"/>
            <a:r>
              <a:rPr lang="pt-PT" noProof="0" smtClean="0"/>
              <a:t>Click to edit Master text styles</a:t>
            </a:r>
          </a:p>
          <a:p>
            <a:pPr lvl="1"/>
            <a:r>
              <a:rPr lang="pt-PT" noProof="0" smtClean="0"/>
              <a:t>Second level</a:t>
            </a:r>
          </a:p>
          <a:p>
            <a:pPr lvl="2"/>
            <a:r>
              <a:rPr lang="pt-PT" noProof="0" smtClean="0"/>
              <a:t>Third level</a:t>
            </a:r>
          </a:p>
          <a:p>
            <a:pPr lvl="3"/>
            <a:r>
              <a:rPr lang="pt-PT" noProof="0" smtClean="0"/>
              <a:t>Fourth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766175" y="6408738"/>
            <a:ext cx="442913" cy="365125"/>
          </a:xfrm>
        </p:spPr>
        <p:txBody>
          <a:bodyPr/>
          <a:lstStyle>
            <a:lvl1pPr algn="l">
              <a:defRPr b="1"/>
            </a:lvl1pPr>
          </a:lstStyle>
          <a:p>
            <a:pPr>
              <a:defRPr/>
            </a:pPr>
            <a:fld id="{43D611ED-F960-4A16-A2CF-6A4E883C85CB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3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900" y="6280150"/>
            <a:ext cx="39687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644464" y="4221088"/>
            <a:ext cx="3959786" cy="1836000"/>
          </a:xfrm>
        </p:spPr>
        <p:txBody>
          <a:bodyPr rtlCol="0">
            <a:normAutofit/>
          </a:bodyPr>
          <a:lstStyle/>
          <a:p>
            <a:pPr lvl="0"/>
            <a:r>
              <a:rPr lang="pt-PT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414018" y="4221088"/>
            <a:ext cx="4085517" cy="1836000"/>
          </a:xfrm>
        </p:spPr>
        <p:txBody>
          <a:bodyPr rtlCol="0">
            <a:normAutofit/>
          </a:bodyPr>
          <a:lstStyle/>
          <a:p>
            <a:pPr lvl="0"/>
            <a:r>
              <a:rPr lang="pt-PT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52000"/>
            <a:ext cx="8172450" cy="774000"/>
          </a:xfrm>
        </p:spPr>
        <p:txBody>
          <a:bodyPr/>
          <a:lstStyle>
            <a:lvl1pPr>
              <a:defRPr/>
            </a:lvl1pPr>
          </a:lstStyle>
          <a:p>
            <a:r>
              <a:rPr lang="pt-PT" noProof="0" smtClean="0"/>
              <a:t>Click to edit Master title style</a:t>
            </a:r>
            <a:endParaRPr lang="en-GB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>
          <a:xfrm>
            <a:off x="431800" y="1600201"/>
            <a:ext cx="8172648" cy="2260847"/>
          </a:xfr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 sz="2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2500"/>
            </a:lvl2pPr>
            <a:lvl3pPr>
              <a:defRPr sz="2000"/>
            </a:lvl3pPr>
          </a:lstStyle>
          <a:p>
            <a:pPr lvl="0"/>
            <a:r>
              <a:rPr lang="pt-PT" noProof="0" smtClean="0"/>
              <a:t>Click to edit Master text styles</a:t>
            </a:r>
          </a:p>
          <a:p>
            <a:pPr lvl="1"/>
            <a:r>
              <a:rPr lang="pt-PT" noProof="0" smtClean="0"/>
              <a:t>Second level</a:t>
            </a:r>
          </a:p>
          <a:p>
            <a:pPr lvl="2"/>
            <a:r>
              <a:rPr lang="pt-PT" noProof="0" smtClean="0"/>
              <a:t>Third level</a:t>
            </a:r>
          </a:p>
          <a:p>
            <a:pPr lvl="3"/>
            <a:r>
              <a:rPr lang="pt-PT" noProof="0" smtClean="0"/>
              <a:t>Fourth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766175" y="6408738"/>
            <a:ext cx="442913" cy="365125"/>
          </a:xfrm>
        </p:spPr>
        <p:txBody>
          <a:bodyPr/>
          <a:lstStyle>
            <a:lvl1pPr algn="l">
              <a:defRPr b="1"/>
            </a:lvl1pPr>
          </a:lstStyle>
          <a:p>
            <a:pPr>
              <a:defRPr/>
            </a:pPr>
            <a:fld id="{284612CF-CD44-4581-8279-D3DB942314E0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1 text block left 1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900" y="6280150"/>
            <a:ext cx="39687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716456" y="1602000"/>
            <a:ext cx="3887794" cy="4420800"/>
          </a:xfrm>
        </p:spPr>
        <p:txBody>
          <a:bodyPr rtlCol="0">
            <a:normAutofit/>
          </a:bodyPr>
          <a:lstStyle/>
          <a:p>
            <a:pPr lvl="0"/>
            <a:r>
              <a:rPr lang="pt-PT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52000"/>
            <a:ext cx="8172450" cy="774000"/>
          </a:xfrm>
        </p:spPr>
        <p:txBody>
          <a:bodyPr/>
          <a:lstStyle>
            <a:lvl1pPr>
              <a:defRPr/>
            </a:lvl1pPr>
          </a:lstStyle>
          <a:p>
            <a:r>
              <a:rPr lang="pt-PT" noProof="0" smtClean="0"/>
              <a:t>Click to edit Master title style</a:t>
            </a:r>
            <a:endParaRPr lang="en-GB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4"/>
          </p:nvPr>
        </p:nvSpPr>
        <p:spPr>
          <a:xfrm>
            <a:off x="432000" y="1602000"/>
            <a:ext cx="3960200" cy="4421088"/>
          </a:xfr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 sz="2800"/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2500"/>
            </a:lvl2pPr>
            <a:lvl3pPr>
              <a:defRPr sz="2000"/>
            </a:lvl3pPr>
          </a:lstStyle>
          <a:p>
            <a:pPr lvl="0"/>
            <a:r>
              <a:rPr lang="pt-PT" noProof="0" smtClean="0"/>
              <a:t>Click to edit Master text styles</a:t>
            </a:r>
          </a:p>
          <a:p>
            <a:pPr lvl="1"/>
            <a:r>
              <a:rPr lang="pt-PT" noProof="0" smtClean="0"/>
              <a:t>Second level</a:t>
            </a:r>
          </a:p>
          <a:p>
            <a:pPr lvl="2"/>
            <a:r>
              <a:rPr lang="pt-PT" noProof="0" smtClean="0"/>
              <a:t>Third level</a:t>
            </a:r>
          </a:p>
          <a:p>
            <a:pPr lvl="3"/>
            <a:r>
              <a:rPr lang="pt-PT" noProof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8766175" y="6408738"/>
            <a:ext cx="442913" cy="365125"/>
          </a:xfrm>
        </p:spPr>
        <p:txBody>
          <a:bodyPr/>
          <a:lstStyle>
            <a:lvl1pPr algn="l">
              <a:defRPr b="1"/>
            </a:lvl1pPr>
          </a:lstStyle>
          <a:p>
            <a:pPr>
              <a:defRPr/>
            </a:pPr>
            <a:fld id="{1F0C287C-5976-455F-8676-530F4FEBF274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Placeholder 1"/>
          <p:cNvSpPr>
            <a:spLocks noGrp="1"/>
          </p:cNvSpPr>
          <p:nvPr>
            <p:ph type="title"/>
          </p:nvPr>
        </p:nvSpPr>
        <p:spPr bwMode="auto">
          <a:xfrm>
            <a:off x="431800" y="252413"/>
            <a:ext cx="8172450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Title of slide</a:t>
            </a:r>
          </a:p>
        </p:txBody>
      </p:sp>
      <p:sp>
        <p:nvSpPr>
          <p:cNvPr id="1741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31800" y="1600200"/>
            <a:ext cx="81724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First level</a:t>
            </a:r>
          </a:p>
          <a:p>
            <a:pPr lvl="1"/>
            <a:r>
              <a:rPr lang="en-GB" altLang="ru-RU" smtClean="0"/>
              <a:t>Second level</a:t>
            </a:r>
          </a:p>
          <a:p>
            <a:pPr lvl="2"/>
            <a:r>
              <a:rPr lang="en-GB" altLang="ru-RU" smtClean="0"/>
              <a:t>Third level </a:t>
            </a:r>
          </a:p>
          <a:p>
            <a:pPr lvl="3"/>
            <a:r>
              <a:rPr lang="en-GB" altLang="ru-RU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C62B408D-B3D5-4539-B044-54EC5B29CD54}" type="datetime1">
              <a:rPr lang="en-GB" altLang="ru-RU"/>
              <a:pPr>
                <a:defRPr/>
              </a:pPr>
              <a:t>13/02/2017</a:t>
            </a:fld>
            <a:endParaRPr lang="en-GB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C09271A5-A1E3-496E-9F41-7EAE44E79B32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079" r:id="rId1"/>
    <p:sldLayoutId id="2147492080" r:id="rId2"/>
    <p:sldLayoutId id="2147492081" r:id="rId3"/>
    <p:sldLayoutId id="2147492082" r:id="rId4"/>
    <p:sldLayoutId id="2147492083" r:id="rId5"/>
    <p:sldLayoutId id="2147492084" r:id="rId6"/>
    <p:sldLayoutId id="2147492085" r:id="rId7"/>
    <p:sldLayoutId id="2147492086" r:id="rId8"/>
    <p:sldLayoutId id="2147492087" r:id="rId9"/>
    <p:sldLayoutId id="2147492088" r:id="rId10"/>
    <p:sldLayoutId id="2147492089" r:id="rId11"/>
    <p:sldLayoutId id="2147492090" r:id="rId12"/>
    <p:sldLayoutId id="2147492091" r:id="rId13"/>
    <p:sldLayoutId id="2147492092" r:id="rId14"/>
    <p:sldLayoutId id="2147492110" r:id="rId15"/>
    <p:sldLayoutId id="2147492111" r:id="rId16"/>
    <p:sldLayoutId id="2147492112" r:id="rId17"/>
    <p:sldLayoutId id="2147492113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 kern="1200">
          <a:solidFill>
            <a:srgbClr val="58595B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58595B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58595B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58595B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58595B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58595B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58595B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58595B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58595B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Font typeface="Arial" charset="0"/>
        <a:defRPr sz="2800" b="1" kern="1200">
          <a:solidFill>
            <a:srgbClr val="034EA2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ts val="600"/>
        </a:spcBef>
        <a:spcAft>
          <a:spcPts val="600"/>
        </a:spcAft>
        <a:buFont typeface="Arial" charset="0"/>
        <a:defRPr sz="25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79388" indent="-179388" algn="l" rtl="0" eaLnBrk="0" fontAlgn="base" hangingPunct="0">
        <a:spcBef>
          <a:spcPts val="300"/>
        </a:spcBef>
        <a:spcAft>
          <a:spcPts val="300"/>
        </a:spcAft>
        <a:buClr>
          <a:srgbClr val="034EA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358775" indent="-179388" algn="l" rtl="0" eaLnBrk="0" fontAlgn="base" hangingPunct="0">
        <a:spcBef>
          <a:spcPts val="300"/>
        </a:spcBef>
        <a:spcAft>
          <a:spcPts val="300"/>
        </a:spcAft>
        <a:buClr>
          <a:srgbClr val="BFBFBF"/>
        </a:buClr>
        <a:buFont typeface="Wingdings" pitchFamily="2" charset="2"/>
        <a:buChar char="§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248472"/>
          </a:xfrm>
        </p:spPr>
        <p:txBody>
          <a:bodyPr/>
          <a:lstStyle/>
          <a:p>
            <a:pPr algn="ctr"/>
            <a:r>
              <a:rPr lang="ru-RU" sz="36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характеризующие алкогольный вклад в смертность населения трудоспособного возраста.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 descr="C:\Users\наука_пользователь\Pictures\Новый рисунок (1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76" y="116632"/>
            <a:ext cx="1343025" cy="68262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3131840" y="5517232"/>
            <a:ext cx="1826436" cy="576064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endParaRPr lang="ru-RU" sz="20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3419872" y="6021288"/>
            <a:ext cx="2304256" cy="335062"/>
          </a:xfrm>
          <a:prstGeom prst="rect">
            <a:avLst/>
          </a:prstGeom>
        </p:spPr>
        <p:txBody>
          <a:bodyPr vert="horz" wrap="none" lIns="91440" tIns="45720" rIns="91440" bIns="45720" rtlCol="0">
            <a:normAutofit fontScale="92500" lnSpcReduction="20000"/>
          </a:bodyPr>
          <a:lstStyle/>
          <a:p>
            <a:pPr algn="ctr"/>
            <a:endParaRPr lang="ru-RU" sz="2000" b="1" dirty="0" smtClean="0"/>
          </a:p>
        </p:txBody>
      </p:sp>
      <p:sp>
        <p:nvSpPr>
          <p:cNvPr id="456705" name="Rectangle 1"/>
          <p:cNvSpPr>
            <a:spLocks noChangeArrowheads="1"/>
          </p:cNvSpPr>
          <p:nvPr/>
        </p:nvSpPr>
        <p:spPr bwMode="auto">
          <a:xfrm>
            <a:off x="1199922" y="5399347"/>
            <a:ext cx="674415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			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4365104"/>
            <a:ext cx="5400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/>
              <a:t>Брюн</a:t>
            </a:r>
            <a:r>
              <a:rPr lang="ru-RU" dirty="0" smtClean="0"/>
              <a:t> Евгений Алексеевич, д.м.н., профессор</a:t>
            </a:r>
            <a:br>
              <a:rPr lang="ru-RU" dirty="0" smtClean="0"/>
            </a:br>
            <a:r>
              <a:rPr lang="ru-RU" dirty="0" smtClean="0"/>
              <a:t>Главный внештатный специалист психиатр-нарколог Министерства здравоохранения</a:t>
            </a:r>
            <a:br>
              <a:rPr lang="ru-RU" dirty="0" smtClean="0"/>
            </a:br>
            <a:r>
              <a:rPr lang="ru-RU" dirty="0" smtClean="0"/>
              <a:t>Российской Федерации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Москва, 13 февраля 2017 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290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800" y="404664"/>
            <a:ext cx="8172450" cy="773112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</a:rPr>
              <a:t>Число умерших от случайных отравлений алкоголем (на 100 тыс. нас.)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131D56-4A3E-4CE5-9588-CF96C7F5371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31800" y="1600200"/>
          <a:ext cx="817245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Прямоугольник 2"/>
          <p:cNvSpPr>
            <a:spLocks noChangeArrowheads="1"/>
          </p:cNvSpPr>
          <p:nvPr/>
        </p:nvSpPr>
        <p:spPr bwMode="auto">
          <a:xfrm>
            <a:off x="533400" y="762000"/>
            <a:ext cx="8077200" cy="59785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69900" indent="-469900">
              <a:lnSpc>
                <a:spcPct val="85000"/>
              </a:lnSpc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Совершенствование системы мониторинга наркологических заболеваний среди населения с использованием данных медицинской статистики и эпидемиологических исследований.</a:t>
            </a:r>
          </a:p>
          <a:p>
            <a:pPr marL="469900" indent="-469900">
              <a:lnSpc>
                <a:spcPct val="85000"/>
              </a:lnSpc>
              <a:buFont typeface="Wingdings" pitchFamily="2" charset="2"/>
              <a:buChar char="§"/>
              <a:defRPr/>
            </a:pPr>
            <a:endParaRPr lang="ru-RU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469900" indent="-469900">
              <a:lnSpc>
                <a:spcPct val="85000"/>
              </a:lnSpc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Улучшение доступности и качества специализированной наркологической медицинской помощи</a:t>
            </a:r>
          </a:p>
          <a:p>
            <a:pPr marL="469900" indent="-469900">
              <a:lnSpc>
                <a:spcPct val="85000"/>
              </a:lnSpc>
              <a:buFont typeface="Wingdings" pitchFamily="2" charset="2"/>
              <a:buChar char="§"/>
              <a:defRPr/>
            </a:pPr>
            <a:endParaRPr lang="ru-RU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469900" indent="-469900">
              <a:lnSpc>
                <a:spcPct val="85000"/>
              </a:lnSpc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Совершенствование методов диагностики, лечения и медико-социальной реабилитации, основанных на принципах доказательной медицины</a:t>
            </a:r>
          </a:p>
          <a:p>
            <a:pPr marL="469900" indent="-469900">
              <a:lnSpc>
                <a:spcPct val="85000"/>
              </a:lnSpc>
              <a:buFont typeface="Wingdings" pitchFamily="2" charset="2"/>
              <a:buChar char="§"/>
              <a:defRPr/>
            </a:pPr>
            <a:endParaRPr lang="ru-RU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469900" indent="-469900">
              <a:lnSpc>
                <a:spcPct val="85000"/>
              </a:lnSpc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Совершенствование существующей системы реабилитации</a:t>
            </a:r>
          </a:p>
          <a:p>
            <a:pPr marL="469900" indent="-469900">
              <a:lnSpc>
                <a:spcPct val="85000"/>
              </a:lnSpc>
              <a:buFont typeface="Wingdings" pitchFamily="2" charset="2"/>
              <a:buChar char="§"/>
              <a:defRPr/>
            </a:pPr>
            <a:endParaRPr lang="ru-RU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469900" indent="-469900">
              <a:lnSpc>
                <a:spcPct val="85000"/>
              </a:lnSpc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Повышение квалификации специалистов</a:t>
            </a:r>
          </a:p>
          <a:p>
            <a:pPr marL="469900" indent="-469900">
              <a:lnSpc>
                <a:spcPct val="85000"/>
              </a:lnSpc>
              <a:buFont typeface="Wingdings" pitchFamily="2" charset="2"/>
              <a:buChar char="§"/>
              <a:defRPr/>
            </a:pPr>
            <a:endParaRPr lang="ru-RU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469900" indent="-469900">
              <a:lnSpc>
                <a:spcPct val="85000"/>
              </a:lnSpc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Совершенствование межведомственного взаимодействия в вопросах оказания помощи наркологическим больным </a:t>
            </a:r>
          </a:p>
          <a:p>
            <a:pPr marL="469900" indent="-469900">
              <a:lnSpc>
                <a:spcPct val="85000"/>
              </a:lnSpc>
              <a:buFont typeface="Wingdings" pitchFamily="2" charset="2"/>
              <a:buChar char="§"/>
              <a:defRPr/>
            </a:pPr>
            <a:endParaRPr lang="ru-RU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469900" indent="-469900">
              <a:lnSpc>
                <a:spcPct val="85000"/>
              </a:lnSpc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Развитие международного сотрудничества</a:t>
            </a:r>
          </a:p>
          <a:p>
            <a:pPr marL="469900" indent="-469900">
              <a:lnSpc>
                <a:spcPct val="85000"/>
              </a:lnSpc>
              <a:buFont typeface="Wingdings" pitchFamily="2" charset="2"/>
              <a:buChar char="§"/>
              <a:defRPr/>
            </a:pPr>
            <a:endParaRPr lang="ru-RU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469900" indent="-469900">
              <a:lnSpc>
                <a:spcPct val="85000"/>
              </a:lnSpc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Повышение ответственности за предоставление информации о проблеме употребления психоактивных веществ среди населения и, особенно, среди молодежи  </a:t>
            </a:r>
          </a:p>
          <a:p>
            <a:pPr marL="469900" indent="-469900">
              <a:lnSpc>
                <a:spcPct val="85000"/>
              </a:lnSpc>
              <a:buFont typeface="Wingdings" pitchFamily="2" charset="2"/>
              <a:buChar char="§"/>
              <a:defRPr/>
            </a:pP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469900" indent="-469900">
              <a:lnSpc>
                <a:spcPct val="85000"/>
              </a:lnSpc>
              <a:buFont typeface="Wingdings" pitchFamily="2" charset="2"/>
              <a:buChar char="§"/>
              <a:defRPr/>
            </a:pPr>
            <a:endParaRPr lang="ru-RU" b="1" dirty="0">
              <a:solidFill>
                <a:schemeClr val="accent6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8600" y="152400"/>
            <a:ext cx="8610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b="1" kern="0" dirty="0">
                <a:latin typeface="Times New Roman" charset="0"/>
                <a:ea typeface="Times New Roman" charset="0"/>
                <a:cs typeface="Times New Roman" charset="0"/>
              </a:rPr>
              <a:t>Перспективы</a:t>
            </a:r>
          </a:p>
        </p:txBody>
      </p:sp>
      <p:sp>
        <p:nvSpPr>
          <p:cNvPr id="7987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847F70-117E-46B7-A073-8DDE28B5B4D6}" type="slidenum">
              <a:rPr lang="ru-RU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18576B-EC6A-4BD3-969C-4183981B2A23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-2572643"/>
            <a:ext cx="8784976" cy="951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dirty="0" smtClean="0">
              <a:latin typeface="Times New Roman" charset="0"/>
              <a:ea typeface="Calibri" charset="0"/>
              <a:cs typeface="Times New Roman" charset="0"/>
            </a:endParaRPr>
          </a:p>
          <a:p>
            <a:pPr algn="ctr">
              <a:spcAft>
                <a:spcPts val="0"/>
              </a:spcAft>
            </a:pPr>
            <a:endParaRPr lang="ru-RU" dirty="0">
              <a:latin typeface="Times New Roman" charset="0"/>
              <a:ea typeface="Calibri" charset="0"/>
              <a:cs typeface="Times New Roman" charset="0"/>
            </a:endParaRPr>
          </a:p>
          <a:p>
            <a:pPr algn="ctr">
              <a:spcAft>
                <a:spcPts val="0"/>
              </a:spcAft>
            </a:pPr>
            <a:endParaRPr lang="ru-RU" dirty="0" smtClean="0">
              <a:latin typeface="Times New Roman" charset="0"/>
              <a:ea typeface="Calibri" charset="0"/>
              <a:cs typeface="Times New Roman" charset="0"/>
            </a:endParaRPr>
          </a:p>
          <a:p>
            <a:pPr algn="ctr">
              <a:spcAft>
                <a:spcPts val="0"/>
              </a:spcAft>
            </a:pPr>
            <a:endParaRPr lang="ru-RU" dirty="0">
              <a:latin typeface="Times New Roman" charset="0"/>
              <a:ea typeface="Calibri" charset="0"/>
              <a:cs typeface="Times New Roman" charset="0"/>
            </a:endParaRPr>
          </a:p>
          <a:p>
            <a:pPr algn="ctr">
              <a:spcAft>
                <a:spcPts val="0"/>
              </a:spcAft>
            </a:pPr>
            <a:endParaRPr lang="ru-RU" dirty="0" smtClean="0">
              <a:latin typeface="Times New Roman" charset="0"/>
              <a:ea typeface="Calibri" charset="0"/>
              <a:cs typeface="Times New Roman" charset="0"/>
            </a:endParaRPr>
          </a:p>
          <a:p>
            <a:pPr algn="ctr">
              <a:spcAft>
                <a:spcPts val="0"/>
              </a:spcAft>
            </a:pPr>
            <a:endParaRPr lang="ru-RU" dirty="0">
              <a:latin typeface="Times New Roman" charset="0"/>
              <a:ea typeface="Calibri" charset="0"/>
              <a:cs typeface="Times New Roman" charset="0"/>
            </a:endParaRPr>
          </a:p>
          <a:p>
            <a:pPr algn="ctr">
              <a:spcAft>
                <a:spcPts val="0"/>
              </a:spcAft>
            </a:pPr>
            <a:endParaRPr lang="ru-RU" dirty="0" smtClean="0">
              <a:latin typeface="Times New Roman" charset="0"/>
              <a:ea typeface="Calibri" charset="0"/>
              <a:cs typeface="Times New Roman" charset="0"/>
            </a:endParaRPr>
          </a:p>
          <a:p>
            <a:pPr algn="ctr">
              <a:spcAft>
                <a:spcPts val="0"/>
              </a:spcAft>
            </a:pPr>
            <a:endParaRPr lang="ru-RU" dirty="0">
              <a:latin typeface="Times New Roman" charset="0"/>
              <a:ea typeface="Calibri" charset="0"/>
              <a:cs typeface="Times New Roman" charset="0"/>
            </a:endParaRPr>
          </a:p>
          <a:p>
            <a:pPr algn="ctr">
              <a:spcAft>
                <a:spcPts val="0"/>
              </a:spcAft>
            </a:pPr>
            <a:endParaRPr lang="ru-RU" dirty="0" smtClean="0">
              <a:latin typeface="Times New Roman" charset="0"/>
              <a:ea typeface="Calibri" charset="0"/>
              <a:cs typeface="Times New Roman" charset="0"/>
            </a:endParaRPr>
          </a:p>
          <a:p>
            <a:pPr algn="ctr">
              <a:spcAft>
                <a:spcPts val="0"/>
              </a:spcAft>
            </a:pPr>
            <a:endParaRPr lang="ru-RU" dirty="0">
              <a:latin typeface="Times New Roman" charset="0"/>
              <a:ea typeface="Calibri" charset="0"/>
              <a:cs typeface="Times New Roman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 charset="0"/>
                <a:ea typeface="Calibri" charset="0"/>
                <a:cs typeface="Times New Roman" charset="0"/>
              </a:rPr>
              <a:t>ПРЕДЛОЖЕНИЯ</a:t>
            </a:r>
            <a:endParaRPr lang="ru-RU" sz="1600" b="1" dirty="0">
              <a:latin typeface="Calibri" charset="0"/>
              <a:ea typeface="Calibri" charset="0"/>
              <a:cs typeface="Times New Roman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charset="0"/>
                <a:ea typeface="Calibri" charset="0"/>
                <a:cs typeface="Times New Roman" charset="0"/>
              </a:rPr>
              <a:t> </a:t>
            </a:r>
            <a:endParaRPr lang="ru-RU" sz="1600" b="1" dirty="0">
              <a:latin typeface="Calibri" charset="0"/>
              <a:ea typeface="Calibri" charset="0"/>
              <a:cs typeface="Times New Roman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b="1" dirty="0">
                <a:latin typeface="Times New Roman" charset="0"/>
                <a:ea typeface="Calibri" charset="0"/>
                <a:cs typeface="Times New Roman" charset="0"/>
              </a:rPr>
              <a:t>Рассмотреть вопрос о введении государственной монополии на производство спирта, прежде всего для нужд фармацевтической и парфюмерной промышленности.</a:t>
            </a:r>
            <a:endParaRPr lang="ru-RU" sz="1600" b="1" dirty="0">
              <a:latin typeface="Calibri" charset="0"/>
              <a:ea typeface="Calibri" charset="0"/>
              <a:cs typeface="Times New Roman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b="1" dirty="0">
                <a:latin typeface="Times New Roman" charset="0"/>
                <a:ea typeface="Calibri" charset="0"/>
                <a:cs typeface="Times New Roman" charset="0"/>
              </a:rPr>
              <a:t>Вывести торговлю алкогольной продукции из магазинов, расположенных в жилых домах с последующим выводом торговли алкогольной продукцией из продуктовых магазинов с организацией торговли в крупных специализированных магазинах.</a:t>
            </a:r>
            <a:endParaRPr lang="ru-RU" sz="1600" b="1" dirty="0">
              <a:latin typeface="Calibri" charset="0"/>
              <a:ea typeface="Calibri" charset="0"/>
              <a:cs typeface="Times New Roman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b="1" dirty="0">
                <a:latin typeface="Times New Roman" charset="0"/>
                <a:ea typeface="Calibri" charset="0"/>
                <a:cs typeface="Times New Roman" charset="0"/>
              </a:rPr>
              <a:t>Законодательно закрепить участие работодателей и профсоюзы организацию профилактики употребления </a:t>
            </a:r>
            <a:r>
              <a:rPr lang="ru-RU" b="1" dirty="0" err="1">
                <a:latin typeface="Times New Roman" charset="0"/>
                <a:ea typeface="Calibri" charset="0"/>
                <a:cs typeface="Times New Roman" charset="0"/>
              </a:rPr>
              <a:t>психоактивных</a:t>
            </a:r>
            <a:r>
              <a:rPr lang="ru-RU" b="1" dirty="0">
                <a:latin typeface="Times New Roman" charset="0"/>
                <a:ea typeface="Calibri" charset="0"/>
                <a:cs typeface="Times New Roman" charset="0"/>
              </a:rPr>
              <a:t> веществ на рабочих местах, профилактику наркологических заболеваний в трудовых коллективах совместно с территориальными наркологическими учреждениями.</a:t>
            </a:r>
            <a:endParaRPr lang="ru-RU" sz="1600" b="1" dirty="0">
              <a:latin typeface="Calibri" charset="0"/>
              <a:ea typeface="Calibri" charset="0"/>
              <a:cs typeface="Times New Roman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b="1" dirty="0">
                <a:latin typeface="Times New Roman" charset="0"/>
                <a:ea typeface="Calibri" charset="0"/>
                <a:cs typeface="Times New Roman" charset="0"/>
              </a:rPr>
              <a:t>Разработать программу выявления лиц, злоупотребляющих алкоголем, табаков, потребляющих наркотические средства и психотропные вещества без медицинского назначения, в соматических больницах.</a:t>
            </a:r>
            <a:endParaRPr lang="ru-RU" sz="1600" b="1" dirty="0">
              <a:latin typeface="Calibri" charset="0"/>
              <a:ea typeface="Calibri" charset="0"/>
              <a:cs typeface="Times New Roman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b="1" dirty="0">
                <a:latin typeface="Times New Roman" charset="0"/>
                <a:ea typeface="Calibri" charset="0"/>
                <a:cs typeface="Times New Roman" charset="0"/>
              </a:rPr>
              <a:t>Рассмотреть вопрос повышения страховых выплат для лиц, потребляющих </a:t>
            </a:r>
            <a:r>
              <a:rPr lang="ru-RU" b="1" dirty="0" err="1">
                <a:latin typeface="Times New Roman" charset="0"/>
                <a:ea typeface="Calibri" charset="0"/>
                <a:cs typeface="Times New Roman" charset="0"/>
              </a:rPr>
              <a:t>психоактивные</a:t>
            </a:r>
            <a:r>
              <a:rPr lang="ru-RU" b="1" dirty="0">
                <a:latin typeface="Times New Roman" charset="0"/>
                <a:ea typeface="Calibri" charset="0"/>
                <a:cs typeface="Times New Roman" charset="0"/>
              </a:rPr>
              <a:t> вещества.</a:t>
            </a:r>
            <a:endParaRPr lang="ru-RU" sz="1600" b="1" dirty="0">
              <a:latin typeface="Calibri" charset="0"/>
              <a:ea typeface="Calibri" charset="0"/>
              <a:cs typeface="Times New Roman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b="1" dirty="0">
                <a:latin typeface="Times New Roman" charset="0"/>
                <a:ea typeface="Calibri" charset="0"/>
                <a:cs typeface="Times New Roman" charset="0"/>
              </a:rPr>
              <a:t>Внести дополнения в КОАП, обязывающие «пьяных водителей» проходить обязательное обследование на наличие наркологического заболевания, обязательное прохождение курса профилактики и/или лечения и реабилитации в наркологическом учреждении на время лишения прав управления транспортным средством с лабораторным подтверждением трезвого образа жизни.</a:t>
            </a:r>
            <a:endParaRPr lang="ru-RU" sz="1600" b="1" dirty="0">
              <a:effectLst/>
              <a:latin typeface="Calibri" charset="0"/>
              <a:ea typeface="Calibri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0053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83568" y="2132856"/>
            <a:ext cx="7543800" cy="914400"/>
          </a:xfrm>
        </p:spPr>
        <p:txBody>
          <a:bodyPr/>
          <a:lstStyle/>
          <a:p>
            <a:pPr algn="ctr"/>
            <a:r>
              <a:rPr lang="ru-RU" sz="4000" dirty="0" smtClean="0">
                <a:latin typeface="Comic Sans MS" charset="0"/>
                <a:ea typeface="Comic Sans MS" charset="0"/>
                <a:cs typeface="Comic Sans MS" charset="0"/>
              </a:rPr>
              <a:t>Спасибо за внимание!</a:t>
            </a:r>
            <a:endParaRPr lang="ru-RU" sz="4000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CB9ED-9E13-4AE4-8286-A280829EE8B0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224136"/>
          </a:xfrm>
        </p:spPr>
        <p:txBody>
          <a:bodyPr>
            <a:noAutofit/>
          </a:bodyPr>
          <a:lstStyle/>
          <a:p>
            <a:pPr marL="174625"/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400" b="1" dirty="0" smtClean="0">
                <a:solidFill>
                  <a:schemeClr val="tx1"/>
                </a:solidFill>
              </a:rPr>
              <a:t>Число больных, зарегистрированных амбулаторными наркологическими учреждениями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 в 2015 году составило –  </a:t>
            </a:r>
            <a:r>
              <a:rPr lang="ru-RU" sz="2400" b="1" dirty="0" smtClean="0">
                <a:solidFill>
                  <a:schemeClr val="tx1"/>
                </a:solidFill>
                <a:ea typeface="Times New Roman"/>
                <a:cs typeface="Times New Roman"/>
              </a:rPr>
              <a:t>2 651 579 </a:t>
            </a:r>
            <a:r>
              <a:rPr lang="ru-RU" sz="2000" dirty="0" smtClean="0">
                <a:ea typeface="Calibri"/>
                <a:cs typeface="Times New Roman"/>
              </a:rPr>
              <a:t/>
            </a:r>
            <a:br>
              <a:rPr lang="ru-RU" sz="2000" dirty="0" smtClean="0">
                <a:ea typeface="Calibri"/>
                <a:cs typeface="Times New Roman"/>
              </a:rPr>
            </a:b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8150057"/>
              </p:ext>
            </p:extLst>
          </p:nvPr>
        </p:nvGraphicFramePr>
        <p:xfrm>
          <a:off x="467544" y="2060848"/>
          <a:ext cx="8019056" cy="281731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844734"/>
                <a:gridCol w="1174322"/>
              </a:tblGrid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36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Синдром зависимости от алкоголя, </a:t>
                      </a:r>
                      <a:r>
                        <a:rPr lang="ru-RU" sz="1600" b="1" dirty="0" err="1"/>
                        <a:t>вкл</a:t>
                      </a:r>
                      <a:r>
                        <a:rPr lang="ru-RU" sz="1600" b="1" dirty="0"/>
                        <a:t>. </a:t>
                      </a:r>
                      <a:r>
                        <a:rPr lang="ru-RU" sz="1600" b="1" dirty="0" smtClean="0"/>
                        <a:t>АП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1 719 156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65093">
                <a:tc>
                  <a:txBody>
                    <a:bodyPr/>
                    <a:lstStyle/>
                    <a:p>
                      <a:pPr indent="127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Употребление с ВП:      </a:t>
                      </a:r>
                      <a:r>
                        <a:rPr lang="ru-RU" sz="1600" b="1" dirty="0" smtClean="0"/>
                        <a:t>алкоголя</a:t>
                      </a:r>
                    </a:p>
                    <a:p>
                      <a:pPr indent="127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361 184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828100">
                <a:tc>
                  <a:txBody>
                    <a:bodyPr/>
                    <a:lstStyle/>
                    <a:p>
                      <a:pPr indent="127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Потребители </a:t>
                      </a:r>
                      <a:r>
                        <a:rPr lang="ru-RU" sz="1600" b="1" dirty="0" smtClean="0"/>
                        <a:t>алкоголя</a:t>
                      </a:r>
                    </a:p>
                    <a:p>
                      <a:pPr indent="127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/>
                        <a:t>2 080 340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57400" y="5433020"/>
            <a:ext cx="7659016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Arial"/>
                <a:ea typeface="Times New Roman"/>
                <a:cs typeface="Times New Roman"/>
              </a:rPr>
              <a:t>От общего </a:t>
            </a:r>
            <a:r>
              <a:rPr lang="ru-RU" b="1" dirty="0" smtClean="0"/>
              <a:t>числа больных (</a:t>
            </a:r>
            <a:r>
              <a:rPr lang="ru-RU" b="1" dirty="0" smtClean="0">
                <a:ea typeface="Times New Roman"/>
                <a:cs typeface="Times New Roman"/>
              </a:rPr>
              <a:t>2 651 579) </a:t>
            </a:r>
            <a:r>
              <a:rPr lang="ru-RU" b="1" dirty="0" smtClean="0"/>
              <a:t>, зарегистрированных амбулаторными наркологическими учреждениями</a:t>
            </a:r>
            <a:r>
              <a:rPr lang="ru-RU" b="1" dirty="0" smtClean="0">
                <a:ea typeface="Times New Roman"/>
                <a:cs typeface="Times New Roman"/>
              </a:rPr>
              <a:t>– </a:t>
            </a:r>
            <a:r>
              <a:rPr lang="ru-RU" b="1" dirty="0" smtClean="0">
                <a:latin typeface="Arial"/>
                <a:ea typeface="Times New Roman"/>
                <a:cs typeface="Times New Roman"/>
              </a:rPr>
              <a:t>доля потребителей алкоголя 78,5%)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</a:rPr>
              <a:t>Потребление и продажа алкоголя в России на душу населения  </a:t>
            </a:r>
            <a:r>
              <a:rPr lang="ru-RU" sz="1600" dirty="0" smtClean="0">
                <a:solidFill>
                  <a:schemeClr val="tx1"/>
                </a:solidFill>
              </a:rPr>
              <a:t>(литров абсолютного алкоголя в год)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131D56-4A3E-4CE5-9588-CF96C7F53711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31800" y="1600200"/>
          <a:ext cx="817245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altLang="ru-RU" sz="1800" b="1" dirty="0" smtClean="0">
                <a:solidFill>
                  <a:schemeClr val="tx1"/>
                </a:solidFill>
              </a:rPr>
              <a:t>Распределение больных алкоголизмом и наркоманией по возрасту в Российской Федерации  </a:t>
            </a:r>
            <a:r>
              <a:rPr lang="ru-RU" altLang="ru-RU" sz="1800" dirty="0" smtClean="0">
                <a:solidFill>
                  <a:schemeClr val="tx1"/>
                </a:solidFill>
              </a:rPr>
              <a:t>(в %) </a:t>
            </a:r>
            <a:r>
              <a:rPr lang="ru-RU" altLang="ru-RU" sz="1800" dirty="0" err="1" smtClean="0">
                <a:solidFill>
                  <a:schemeClr val="tx1"/>
                </a:solidFill>
              </a:rPr>
              <a:t>в</a:t>
            </a:r>
            <a:r>
              <a:rPr lang="ru-RU" altLang="ru-RU" sz="1800" dirty="0" smtClean="0">
                <a:solidFill>
                  <a:schemeClr val="tx1"/>
                </a:solidFill>
              </a:rPr>
              <a:t> 2015 году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AB3C45-6FC7-410E-92F5-996F1351606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graphicFrame>
        <p:nvGraphicFramePr>
          <p:cNvPr id="7" name="Диаграмм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854866"/>
              </p:ext>
            </p:extLst>
          </p:nvPr>
        </p:nvGraphicFramePr>
        <p:xfrm>
          <a:off x="323528" y="1417638"/>
          <a:ext cx="8496944" cy="4819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Распределение больных 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алкоголизмом по полу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CB9ED-9E13-4AE4-8286-A280829EE8B0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765173319"/>
              </p:ext>
            </p:extLst>
          </p:nvPr>
        </p:nvGraphicFramePr>
        <p:xfrm>
          <a:off x="467544" y="1844824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Общая заболеваемость алкоголизмом включая АП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 (на 100 тыс. нас.)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CB9ED-9E13-4AE4-8286-A280829EE8B0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712968" cy="8640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2400" b="1" dirty="0" smtClean="0">
                <a:solidFill>
                  <a:schemeClr val="tx1"/>
                </a:solidFill>
              </a:rPr>
              <a:t>Общая заболеваемость алкоголизмом,</a:t>
            </a:r>
            <a:br>
              <a:rPr lang="ru-RU" altLang="ru-RU" sz="2400" b="1" dirty="0" smtClean="0">
                <a:solidFill>
                  <a:schemeClr val="tx1"/>
                </a:solidFill>
              </a:rPr>
            </a:br>
            <a:r>
              <a:rPr lang="ru-RU" altLang="ru-RU" sz="2400" b="1" dirty="0" smtClean="0">
                <a:solidFill>
                  <a:schemeClr val="tx1"/>
                </a:solidFill>
              </a:rPr>
              <a:t> включая алкогольные психозы в регионах России в 2015 г.</a:t>
            </a:r>
          </a:p>
        </p:txBody>
      </p:sp>
      <p:graphicFrame>
        <p:nvGraphicFramePr>
          <p:cNvPr id="349188" name="Group 4"/>
          <p:cNvGraphicFramePr>
            <a:graphicFrameLocks noGrp="1"/>
          </p:cNvGraphicFramePr>
          <p:nvPr>
            <p:ph type="chart" idx="1"/>
          </p:nvPr>
        </p:nvGraphicFramePr>
        <p:xfrm>
          <a:off x="179513" y="1268760"/>
          <a:ext cx="8507286" cy="4680523"/>
        </p:xfrm>
        <a:graphic>
          <a:graphicData uri="http://schemas.openxmlformats.org/drawingml/2006/table">
            <a:tbl>
              <a:tblPr/>
              <a:tblGrid>
                <a:gridCol w="2489376"/>
                <a:gridCol w="1835757"/>
                <a:gridCol w="2431504"/>
                <a:gridCol w="1750649"/>
              </a:tblGrid>
              <a:tr h="6425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Регионы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Максимальные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показатели</a:t>
                      </a:r>
                      <a:endParaRPr lang="ru-RU" sz="12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Регионы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Минимальные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показатели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05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Чукотский АО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3531,9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Ингушская Республика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8,8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05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Ивановская область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2923,4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Чеченская Республика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235,4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232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Камчатский край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2867,3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Республика Дагестан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306,1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88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Магаданская область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2763,5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г. Санкт-Петербург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515,8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05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Сахалинская область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2447,6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Томская область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642,6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05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Нижегородская область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2336,7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г. Москва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693,4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92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Брянская область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2286,8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Респ. Северная Осетия (Алания)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719,3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232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Новгородская область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1915,3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Республика Бурятия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722,0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05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Кировская область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1909,5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Краснодарский край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726,2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05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Костромская область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1907,3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Свердловская область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740,9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AB3C45-6FC7-410E-92F5-996F1351606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24653" name="TextBox 5"/>
          <p:cNvSpPr txBox="1">
            <a:spLocks noChangeArrowheads="1"/>
          </p:cNvSpPr>
          <p:nvPr/>
        </p:nvSpPr>
        <p:spPr bwMode="auto">
          <a:xfrm>
            <a:off x="3347864" y="6187073"/>
            <a:ext cx="2016224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altLang="ru-RU" sz="1600" b="1" dirty="0"/>
              <a:t>Россия:	</a:t>
            </a:r>
            <a:r>
              <a:rPr lang="ru-RU" altLang="ru-RU" sz="1600" b="1" dirty="0" smtClean="0"/>
              <a:t>1175,4</a:t>
            </a:r>
            <a:endParaRPr lang="ru-RU" alt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47248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dirty="0" smtClean="0">
                <a:solidFill>
                  <a:schemeClr val="accent2"/>
                </a:solidFill>
              </a:rPr>
              <a:t/>
            </a:r>
            <a:br>
              <a:rPr lang="ru-RU" altLang="ru-RU" sz="2800" b="1" dirty="0" smtClean="0">
                <a:solidFill>
                  <a:schemeClr val="accent2"/>
                </a:solidFill>
              </a:rPr>
            </a:br>
            <a:r>
              <a:rPr lang="ru-RU" altLang="ru-RU" sz="2800" b="1" dirty="0" smtClean="0"/>
              <a:t/>
            </a:r>
            <a:br>
              <a:rPr lang="ru-RU" altLang="ru-RU" sz="2800" b="1" dirty="0" smtClean="0"/>
            </a:br>
            <a:r>
              <a:rPr lang="ru-RU" altLang="ru-RU" sz="2400" b="1" dirty="0" smtClean="0">
                <a:solidFill>
                  <a:schemeClr val="tx1"/>
                </a:solidFill>
              </a:rPr>
              <a:t>Общая заболеваемость алкогольными психозами </a:t>
            </a:r>
            <a:br>
              <a:rPr lang="ru-RU" altLang="ru-RU" sz="2400" b="1" dirty="0" smtClean="0">
                <a:solidFill>
                  <a:schemeClr val="tx1"/>
                </a:solidFill>
              </a:rPr>
            </a:br>
            <a:r>
              <a:rPr lang="ru-RU" altLang="ru-RU" sz="2400" b="1" dirty="0" smtClean="0">
                <a:solidFill>
                  <a:schemeClr val="tx1"/>
                </a:solidFill>
              </a:rPr>
              <a:t>в Российской Федерации</a:t>
            </a:r>
            <a:br>
              <a:rPr lang="ru-RU" altLang="ru-RU" sz="2400" b="1" dirty="0" smtClean="0">
                <a:solidFill>
                  <a:schemeClr val="tx1"/>
                </a:solidFill>
              </a:rPr>
            </a:br>
            <a:r>
              <a:rPr lang="ru-RU" altLang="ru-RU" sz="2400" dirty="0" smtClean="0">
                <a:solidFill>
                  <a:schemeClr val="tx1"/>
                </a:solidFill>
              </a:rPr>
              <a:t>(на 100 тыс. населения)</a:t>
            </a:r>
            <a:r>
              <a:rPr lang="ru-RU" altLang="ru-RU" sz="5400" dirty="0" smtClean="0"/>
              <a:t/>
            </a:r>
            <a:br>
              <a:rPr lang="ru-RU" altLang="ru-RU" sz="5400" dirty="0" smtClean="0"/>
            </a:b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ph type="tbl" idx="1"/>
          </p:nvPr>
        </p:nvGraphicFramePr>
        <p:xfrm>
          <a:off x="467544" y="1556792"/>
          <a:ext cx="8229600" cy="4813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CB9ED-9E13-4AE4-8286-A280829EE8B0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539552" y="1556791"/>
          <a:ext cx="7560840" cy="5164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67544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400" b="1" dirty="0" smtClean="0">
                <a:solidFill>
                  <a:srgbClr val="FFFF00"/>
                </a:solidFill>
              </a:rPr>
              <a:t/>
            </a:r>
            <a:br>
              <a:rPr lang="ru-RU" altLang="ru-RU" sz="2400" b="1" dirty="0" smtClean="0">
                <a:solidFill>
                  <a:srgbClr val="FFFF00"/>
                </a:solidFill>
              </a:rPr>
            </a:br>
            <a:r>
              <a:rPr lang="ru-RU" altLang="ru-RU" sz="2400" b="1" dirty="0" smtClean="0">
                <a:solidFill>
                  <a:srgbClr val="FFFF00"/>
                </a:solidFill>
              </a:rPr>
              <a:t/>
            </a:r>
            <a:br>
              <a:rPr lang="ru-RU" altLang="ru-RU" sz="2400" b="1" dirty="0" smtClean="0">
                <a:solidFill>
                  <a:srgbClr val="FFFF00"/>
                </a:solidFill>
              </a:rPr>
            </a:br>
            <a:r>
              <a:rPr lang="ru-RU" altLang="ru-RU" sz="2400" b="1" dirty="0" smtClean="0">
                <a:solidFill>
                  <a:schemeClr val="tx1"/>
                </a:solidFill>
              </a:rPr>
              <a:t>Первичная заболеваемость алкоголизмом, </a:t>
            </a:r>
            <a:br>
              <a:rPr lang="ru-RU" altLang="ru-RU" sz="2400" b="1" dirty="0" smtClean="0">
                <a:solidFill>
                  <a:schemeClr val="tx1"/>
                </a:solidFill>
              </a:rPr>
            </a:br>
            <a:r>
              <a:rPr lang="ru-RU" altLang="ru-RU" sz="2400" b="1" dirty="0" smtClean="0">
                <a:solidFill>
                  <a:schemeClr val="tx1"/>
                </a:solidFill>
              </a:rPr>
              <a:t>включая алкогольные психозы, в РФ </a:t>
            </a:r>
            <a:br>
              <a:rPr lang="ru-RU" altLang="ru-RU" sz="2400" b="1" dirty="0" smtClean="0">
                <a:solidFill>
                  <a:schemeClr val="tx1"/>
                </a:solidFill>
              </a:rPr>
            </a:br>
            <a:r>
              <a:rPr lang="ru-RU" altLang="ru-RU" sz="2400" dirty="0" smtClean="0">
                <a:solidFill>
                  <a:schemeClr val="tx1"/>
                </a:solidFill>
              </a:rPr>
              <a:t>(на 100 тыс. соответствующего населения)</a:t>
            </a:r>
            <a:r>
              <a:rPr lang="ru-RU" altLang="ru-RU" sz="4800" dirty="0" smtClean="0">
                <a:solidFill>
                  <a:schemeClr val="tx1"/>
                </a:solidFill>
              </a:rPr>
              <a:t/>
            </a:r>
            <a:br>
              <a:rPr lang="ru-RU" altLang="ru-RU" sz="4800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CB9ED-9E13-4AE4-8286-A280829EE8B0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611560" y="1700808"/>
          <a:ext cx="813690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LANGUAGE" val="English UK"/>
</p:tagLst>
</file>

<file path=ppt/theme/theme1.xml><?xml version="1.0" encoding="utf-8"?>
<a:theme xmlns:a="http://schemas.openxmlformats.org/drawingml/2006/main" name="EMCDDA dark blue">
  <a:themeElements>
    <a:clrScheme name="emcdda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7DA7D9"/>
      </a:accent1>
      <a:accent2>
        <a:srgbClr val="B3D455"/>
      </a:accent2>
      <a:accent3>
        <a:srgbClr val="F58466"/>
      </a:accent3>
      <a:accent4>
        <a:srgbClr val="87D3E1"/>
      </a:accent4>
      <a:accent5>
        <a:srgbClr val="FEC357"/>
      </a:accent5>
      <a:accent6>
        <a:srgbClr val="034EA2"/>
      </a:accent6>
      <a:hlink>
        <a:srgbClr val="0000FF"/>
      </a:hlink>
      <a:folHlink>
        <a:srgbClr val="800080"/>
      </a:folHlink>
    </a:clrScheme>
    <a:fontScheme name="emcdd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>
        <a:norm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4281</TotalTime>
  <Words>296</Words>
  <Application>Microsoft Office PowerPoint</Application>
  <PresentationFormat>Экран (4:3)</PresentationFormat>
  <Paragraphs>122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EMCDDA dark blue</vt:lpstr>
      <vt:lpstr>Показатели характеризующие алкогольный вклад в смертность населения трудоспособного возраста.</vt:lpstr>
      <vt:lpstr> Число больных, зарегистрированных амбулаторными наркологическими учреждениями   в 2015 году составило –  2 651 579  </vt:lpstr>
      <vt:lpstr>Потребление и продажа алкоголя в России на душу населения  (литров абсолютного алкоголя в год)</vt:lpstr>
      <vt:lpstr>Распределение больных алкоголизмом и наркоманией по возрасту в Российской Федерации  (в %) в 2015 году</vt:lpstr>
      <vt:lpstr>Распределение больных  алкоголизмом по полу</vt:lpstr>
      <vt:lpstr>Общая заболеваемость алкоголизмом включая АП  (на 100 тыс. нас.)</vt:lpstr>
      <vt:lpstr>Общая заболеваемость алкоголизмом,  включая алкогольные психозы в регионах России в 2015 г.</vt:lpstr>
      <vt:lpstr>  Общая заболеваемость алкогольными психозами  в Российской Федерации (на 100 тыс. населения) </vt:lpstr>
      <vt:lpstr>  Первичная заболеваемость алкоголизмом,  включая алкогольные психозы, в РФ  (на 100 тыс. соответствующего населения) </vt:lpstr>
      <vt:lpstr>Число умерших от случайных отравлений алкоголем (на 100 тыс. нас.) </vt:lpstr>
      <vt:lpstr>Презентация PowerPoint</vt:lpstr>
      <vt:lpstr>Презентация PowerPoint</vt:lpstr>
      <vt:lpstr>Спасибо за внимание!</vt:lpstr>
    </vt:vector>
  </TitlesOfParts>
  <Manager>EMCDDA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EMCDDA</dc:creator>
  <cp:lastModifiedBy>user</cp:lastModifiedBy>
  <cp:revision>518</cp:revision>
  <cp:lastPrinted>2014-05-21T10:50:59Z</cp:lastPrinted>
  <dcterms:created xsi:type="dcterms:W3CDTF">2014-04-03T15:26:19Z</dcterms:created>
  <dcterms:modified xsi:type="dcterms:W3CDTF">2017-02-13T11:16:07Z</dcterms:modified>
  <cp:category>Presentation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itor">
    <vt:lpwstr>EMCDDA</vt:lpwstr>
  </property>
  <property fmtid="{D5CDD505-2E9C-101B-9397-08002B2CF9AE}" pid="3" name="Organisation">
    <vt:lpwstr>EMCDDA</vt:lpwstr>
  </property>
  <property fmtid="{D5CDD505-2E9C-101B-9397-08002B2CF9AE}" pid="4" name="Category">
    <vt:lpwstr>Presentation</vt:lpwstr>
  </property>
</Properties>
</file>