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1" r:id="rId1"/>
  </p:sldMasterIdLst>
  <p:notesMasterIdLst>
    <p:notesMasterId r:id="rId37"/>
  </p:notesMasterIdLst>
  <p:sldIdLst>
    <p:sldId id="367" r:id="rId2"/>
    <p:sldId id="506" r:id="rId3"/>
    <p:sldId id="366" r:id="rId4"/>
    <p:sldId id="507" r:id="rId5"/>
    <p:sldId id="372" r:id="rId6"/>
    <p:sldId id="505" r:id="rId7"/>
    <p:sldId id="447" r:id="rId8"/>
    <p:sldId id="503" r:id="rId9"/>
    <p:sldId id="504" r:id="rId10"/>
    <p:sldId id="413" r:id="rId11"/>
    <p:sldId id="474" r:id="rId12"/>
    <p:sldId id="510" r:id="rId13"/>
    <p:sldId id="475" r:id="rId14"/>
    <p:sldId id="508" r:id="rId15"/>
    <p:sldId id="489" r:id="rId16"/>
    <p:sldId id="476" r:id="rId17"/>
    <p:sldId id="494" r:id="rId18"/>
    <p:sldId id="495" r:id="rId19"/>
    <p:sldId id="477" r:id="rId20"/>
    <p:sldId id="479" r:id="rId21"/>
    <p:sldId id="498" r:id="rId22"/>
    <p:sldId id="482" r:id="rId23"/>
    <p:sldId id="483" r:id="rId24"/>
    <p:sldId id="384" r:id="rId25"/>
    <p:sldId id="487" r:id="rId26"/>
    <p:sldId id="509" r:id="rId27"/>
    <p:sldId id="497" r:id="rId28"/>
    <p:sldId id="496" r:id="rId29"/>
    <p:sldId id="464" r:id="rId30"/>
    <p:sldId id="465" r:id="rId31"/>
    <p:sldId id="499" r:id="rId32"/>
    <p:sldId id="501" r:id="rId33"/>
    <p:sldId id="502" r:id="rId34"/>
    <p:sldId id="467" r:id="rId35"/>
    <p:sldId id="417" r:id="rId36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CC0066"/>
    <a:srgbClr val="00FF00"/>
    <a:srgbClr val="FFFF00"/>
    <a:srgbClr val="FF00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76"/>
    <p:restoredTop sz="94643"/>
  </p:normalViewPr>
  <p:slideViewPr>
    <p:cSldViewPr>
      <p:cViewPr>
        <p:scale>
          <a:sx n="100" d="100"/>
          <a:sy n="100" d="100"/>
        </p:scale>
        <p:origin x="-1944" y="-3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8888888888889406E-2"/>
          <c:y val="3.4146341463414803E-2"/>
          <c:w val="0.9"/>
          <c:h val="0.792682926829265"/>
        </c:manualLayout>
      </c:layout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рождаемость</c:v>
                </c:pt>
              </c:strCache>
            </c:strRef>
          </c:tx>
          <c:spPr>
            <a:ln w="44450">
              <a:solidFill>
                <a:srgbClr val="008000"/>
              </a:solidFill>
              <a:prstDash val="solid"/>
            </a:ln>
          </c:spPr>
          <c:marker>
            <c:symbol val="diamond"/>
            <c:size val="9"/>
            <c:spPr>
              <a:solidFill>
                <a:srgbClr val="008000"/>
              </a:solidFill>
              <a:ln>
                <a:solidFill>
                  <a:srgbClr val="008000"/>
                </a:solidFill>
                <a:prstDash val="solid"/>
              </a:ln>
            </c:spPr>
          </c:marker>
          <c:cat>
            <c:numRef>
              <c:f>Sheet1!$B$1:$V$1</c:f>
              <c:numCache>
                <c:formatCode>General</c:formatCode>
                <c:ptCount val="21"/>
                <c:pt idx="0">
                  <c:v>1970</c:v>
                </c:pt>
                <c:pt idx="1">
                  <c:v>1980</c:v>
                </c:pt>
                <c:pt idx="2">
                  <c:v>1990</c:v>
                </c:pt>
                <c:pt idx="3">
                  <c:v>1995</c:v>
                </c:pt>
                <c:pt idx="4">
                  <c:v>2000</c:v>
                </c:pt>
                <c:pt idx="5">
                  <c:v>2001</c:v>
                </c:pt>
                <c:pt idx="6">
                  <c:v>2002</c:v>
                </c:pt>
                <c:pt idx="7">
                  <c:v>2003</c:v>
                </c:pt>
                <c:pt idx="8">
                  <c:v>2004</c:v>
                </c:pt>
                <c:pt idx="9">
                  <c:v>2005</c:v>
                </c:pt>
                <c:pt idx="10">
                  <c:v>2006</c:v>
                </c:pt>
                <c:pt idx="11">
                  <c:v>2007</c:v>
                </c:pt>
                <c:pt idx="12">
                  <c:v>2008</c:v>
                </c:pt>
                <c:pt idx="13">
                  <c:v>2009</c:v>
                </c:pt>
                <c:pt idx="14">
                  <c:v>2010</c:v>
                </c:pt>
                <c:pt idx="15">
                  <c:v>2011</c:v>
                </c:pt>
                <c:pt idx="16">
                  <c:v>2012</c:v>
                </c:pt>
                <c:pt idx="17">
                  <c:v>2013</c:v>
                </c:pt>
                <c:pt idx="18">
                  <c:v>2014</c:v>
                </c:pt>
                <c:pt idx="19">
                  <c:v>2015</c:v>
                </c:pt>
                <c:pt idx="20">
                  <c:v>2016</c:v>
                </c:pt>
              </c:numCache>
            </c:numRef>
          </c:cat>
          <c:val>
            <c:numRef>
              <c:f>Sheet1!$B$2:$V$2</c:f>
              <c:numCache>
                <c:formatCode>General</c:formatCode>
                <c:ptCount val="21"/>
                <c:pt idx="0">
                  <c:v>1460</c:v>
                </c:pt>
                <c:pt idx="1">
                  <c:v>1590</c:v>
                </c:pt>
                <c:pt idx="2">
                  <c:v>1340</c:v>
                </c:pt>
                <c:pt idx="3">
                  <c:v>930</c:v>
                </c:pt>
                <c:pt idx="4">
                  <c:v>870</c:v>
                </c:pt>
                <c:pt idx="5">
                  <c:v>900</c:v>
                </c:pt>
                <c:pt idx="6">
                  <c:v>970</c:v>
                </c:pt>
                <c:pt idx="7">
                  <c:v>1020</c:v>
                </c:pt>
                <c:pt idx="8">
                  <c:v>1040</c:v>
                </c:pt>
                <c:pt idx="9">
                  <c:v>1020</c:v>
                </c:pt>
                <c:pt idx="10">
                  <c:v>1040</c:v>
                </c:pt>
                <c:pt idx="11">
                  <c:v>1130</c:v>
                </c:pt>
                <c:pt idx="12">
                  <c:v>1210</c:v>
                </c:pt>
                <c:pt idx="13">
                  <c:v>1240</c:v>
                </c:pt>
                <c:pt idx="14">
                  <c:v>1250</c:v>
                </c:pt>
                <c:pt idx="15">
                  <c:v>1260</c:v>
                </c:pt>
                <c:pt idx="16">
                  <c:v>1330</c:v>
                </c:pt>
                <c:pt idx="17">
                  <c:v>1330</c:v>
                </c:pt>
                <c:pt idx="18">
                  <c:v>1330</c:v>
                </c:pt>
                <c:pt idx="19">
                  <c:v>1330</c:v>
                </c:pt>
                <c:pt idx="20">
                  <c:v>1290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смертность</c:v>
                </c:pt>
              </c:strCache>
            </c:strRef>
          </c:tx>
          <c:spPr>
            <a:ln w="44450">
              <a:solidFill>
                <a:srgbClr val="FF0000"/>
              </a:solidFill>
              <a:prstDash val="solid"/>
            </a:ln>
          </c:spPr>
          <c:marker>
            <c:symbol val="square"/>
            <c:size val="8"/>
            <c:spPr>
              <a:solidFill>
                <a:srgbClr val="FF0000"/>
              </a:solidFill>
              <a:ln>
                <a:solidFill>
                  <a:srgbClr val="FF0000"/>
                </a:solidFill>
                <a:prstDash val="solid"/>
              </a:ln>
            </c:spPr>
          </c:marker>
          <c:dLbls>
            <c:dLbl>
              <c:idx val="19"/>
              <c:layout>
                <c:manualLayout>
                  <c:x val="3.4489012667720301E-3"/>
                  <c:y val="-3.3481314280786399E-2"/>
                </c:manualLayout>
              </c:layout>
              <c:tx>
                <c:rich>
                  <a:bodyPr/>
                  <a:lstStyle/>
                  <a:p>
                    <a:pPr>
                      <a:defRPr sz="1424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is-IS" dirty="0" smtClean="0"/>
                      <a:t>1290</a:t>
                    </a:r>
                    <a:endParaRPr lang="is-IS" dirty="0"/>
                  </a:p>
                </c:rich>
              </c:tx>
              <c:spPr>
                <a:noFill/>
                <a:ln w="25384">
                  <a:noFill/>
                </a:ln>
              </c:spPr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Sheet1!$B$1:$V$1</c:f>
              <c:numCache>
                <c:formatCode>General</c:formatCode>
                <c:ptCount val="21"/>
                <c:pt idx="0">
                  <c:v>1970</c:v>
                </c:pt>
                <c:pt idx="1">
                  <c:v>1980</c:v>
                </c:pt>
                <c:pt idx="2">
                  <c:v>1990</c:v>
                </c:pt>
                <c:pt idx="3">
                  <c:v>1995</c:v>
                </c:pt>
                <c:pt idx="4">
                  <c:v>2000</c:v>
                </c:pt>
                <c:pt idx="5">
                  <c:v>2001</c:v>
                </c:pt>
                <c:pt idx="6">
                  <c:v>2002</c:v>
                </c:pt>
                <c:pt idx="7">
                  <c:v>2003</c:v>
                </c:pt>
                <c:pt idx="8">
                  <c:v>2004</c:v>
                </c:pt>
                <c:pt idx="9">
                  <c:v>2005</c:v>
                </c:pt>
                <c:pt idx="10">
                  <c:v>2006</c:v>
                </c:pt>
                <c:pt idx="11">
                  <c:v>2007</c:v>
                </c:pt>
                <c:pt idx="12">
                  <c:v>2008</c:v>
                </c:pt>
                <c:pt idx="13">
                  <c:v>2009</c:v>
                </c:pt>
                <c:pt idx="14">
                  <c:v>2010</c:v>
                </c:pt>
                <c:pt idx="15">
                  <c:v>2011</c:v>
                </c:pt>
                <c:pt idx="16">
                  <c:v>2012</c:v>
                </c:pt>
                <c:pt idx="17">
                  <c:v>2013</c:v>
                </c:pt>
                <c:pt idx="18">
                  <c:v>2014</c:v>
                </c:pt>
                <c:pt idx="19">
                  <c:v>2015</c:v>
                </c:pt>
                <c:pt idx="20">
                  <c:v>2016</c:v>
                </c:pt>
              </c:numCache>
            </c:numRef>
          </c:cat>
          <c:val>
            <c:numRef>
              <c:f>Sheet1!$B$3:$V$3</c:f>
              <c:numCache>
                <c:formatCode>General</c:formatCode>
                <c:ptCount val="21"/>
                <c:pt idx="0">
                  <c:v>870</c:v>
                </c:pt>
                <c:pt idx="1">
                  <c:v>1100</c:v>
                </c:pt>
                <c:pt idx="2">
                  <c:v>1120</c:v>
                </c:pt>
                <c:pt idx="3">
                  <c:v>1500</c:v>
                </c:pt>
                <c:pt idx="4">
                  <c:v>1530</c:v>
                </c:pt>
                <c:pt idx="5">
                  <c:v>1560</c:v>
                </c:pt>
                <c:pt idx="6">
                  <c:v>1620</c:v>
                </c:pt>
                <c:pt idx="7">
                  <c:v>1640</c:v>
                </c:pt>
                <c:pt idx="8">
                  <c:v>1600</c:v>
                </c:pt>
                <c:pt idx="9">
                  <c:v>1610</c:v>
                </c:pt>
                <c:pt idx="10">
                  <c:v>1520</c:v>
                </c:pt>
                <c:pt idx="11">
                  <c:v>1470</c:v>
                </c:pt>
                <c:pt idx="12">
                  <c:v>1460</c:v>
                </c:pt>
                <c:pt idx="13">
                  <c:v>1420</c:v>
                </c:pt>
                <c:pt idx="14">
                  <c:v>1380</c:v>
                </c:pt>
                <c:pt idx="15">
                  <c:v>1350</c:v>
                </c:pt>
                <c:pt idx="16">
                  <c:v>1330</c:v>
                </c:pt>
                <c:pt idx="17">
                  <c:v>1310</c:v>
                </c:pt>
                <c:pt idx="18">
                  <c:v>1310</c:v>
                </c:pt>
                <c:pt idx="19">
                  <c:v>1310</c:v>
                </c:pt>
                <c:pt idx="20">
                  <c:v>1290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3232640"/>
        <c:axId val="83234176"/>
      </c:lineChart>
      <c:catAx>
        <c:axId val="832326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3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400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83234176"/>
        <c:crosses val="autoZero"/>
        <c:auto val="1"/>
        <c:lblAlgn val="ctr"/>
        <c:lblOffset val="100"/>
        <c:tickLblSkip val="2"/>
        <c:tickMarkSkip val="1"/>
        <c:noMultiLvlLbl val="0"/>
      </c:catAx>
      <c:valAx>
        <c:axId val="83234176"/>
        <c:scaling>
          <c:orientation val="minMax"/>
          <c:max val="1800"/>
          <c:min val="60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3173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400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83232640"/>
        <c:crosses val="autoZero"/>
        <c:crossBetween val="between"/>
        <c:majorUnit val="300"/>
      </c:valAx>
      <c:spPr>
        <a:noFill/>
        <a:ln w="25384">
          <a:noFill/>
        </a:ln>
      </c:spPr>
    </c:plotArea>
    <c:legend>
      <c:legendPos val="b"/>
      <c:layout>
        <c:manualLayout>
          <c:xMode val="edge"/>
          <c:yMode val="edge"/>
          <c:x val="8.2638943569554105E-2"/>
          <c:y val="0.92755793346344595"/>
          <c:w val="0.89365079365079803"/>
          <c:h val="5.8536585365853697E-2"/>
        </c:manualLayout>
      </c:layout>
      <c:overlay val="0"/>
      <c:spPr>
        <a:noFill/>
        <a:ln w="25384">
          <a:noFill/>
        </a:ln>
      </c:spPr>
      <c:txPr>
        <a:bodyPr/>
        <a:lstStyle/>
        <a:p>
          <a:pPr>
            <a:defRPr sz="1400" b="1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rgbClr val="FFFFFF"/>
    </a:solidFill>
    <a:ln>
      <a:noFill/>
    </a:ln>
  </c:spPr>
  <c:txPr>
    <a:bodyPr/>
    <a:lstStyle/>
    <a:p>
      <a:pPr>
        <a:defRPr sz="1799" b="1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8654369592689802E-2"/>
          <c:y val="3.2183868935738102E-2"/>
          <c:w val="0.899361022364217"/>
          <c:h val="0.80459770114942497"/>
        </c:manualLayout>
      </c:layout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город</c:v>
                </c:pt>
              </c:strCache>
            </c:strRef>
          </c:tx>
          <c:spPr>
            <a:ln w="38002">
              <a:solidFill>
                <a:srgbClr val="008000"/>
              </a:solidFill>
              <a:prstDash val="lgDash"/>
            </a:ln>
          </c:spPr>
          <c:marker>
            <c:symbol val="circle"/>
            <c:size val="9"/>
            <c:spPr>
              <a:solidFill>
                <a:srgbClr val="FFFFFF"/>
              </a:solidFill>
              <a:ln>
                <a:solidFill>
                  <a:srgbClr val="008000"/>
                </a:solidFill>
                <a:prstDash val="solid"/>
              </a:ln>
            </c:spPr>
          </c:marker>
          <c:cat>
            <c:numRef>
              <c:f>Sheet1!$B$1:$V$1</c:f>
              <c:numCache>
                <c:formatCode>General</c:formatCode>
                <c:ptCount val="21"/>
                <c:pt idx="0">
                  <c:v>1970</c:v>
                </c:pt>
                <c:pt idx="1">
                  <c:v>1980</c:v>
                </c:pt>
                <c:pt idx="2">
                  <c:v>1990</c:v>
                </c:pt>
                <c:pt idx="3">
                  <c:v>1995</c:v>
                </c:pt>
                <c:pt idx="4">
                  <c:v>2000</c:v>
                </c:pt>
                <c:pt idx="5">
                  <c:v>2001</c:v>
                </c:pt>
                <c:pt idx="6">
                  <c:v>2002</c:v>
                </c:pt>
                <c:pt idx="7">
                  <c:v>2003</c:v>
                </c:pt>
                <c:pt idx="8">
                  <c:v>2004</c:v>
                </c:pt>
                <c:pt idx="9">
                  <c:v>2005</c:v>
                </c:pt>
                <c:pt idx="10">
                  <c:v>2006</c:v>
                </c:pt>
                <c:pt idx="11">
                  <c:v>2007</c:v>
                </c:pt>
                <c:pt idx="12">
                  <c:v>2008</c:v>
                </c:pt>
                <c:pt idx="13">
                  <c:v>2009</c:v>
                </c:pt>
                <c:pt idx="14">
                  <c:v>2010</c:v>
                </c:pt>
                <c:pt idx="15">
                  <c:v>2011</c:v>
                </c:pt>
                <c:pt idx="16">
                  <c:v>2012</c:v>
                </c:pt>
                <c:pt idx="17">
                  <c:v>2013</c:v>
                </c:pt>
                <c:pt idx="18">
                  <c:v>2014</c:v>
                </c:pt>
                <c:pt idx="19">
                  <c:v>2015</c:v>
                </c:pt>
                <c:pt idx="20">
                  <c:v>2016</c:v>
                </c:pt>
              </c:numCache>
            </c:numRef>
          </c:cat>
          <c:val>
            <c:numRef>
              <c:f>Sheet1!$B$2:$V$2</c:f>
              <c:numCache>
                <c:formatCode>0</c:formatCode>
                <c:ptCount val="21"/>
                <c:pt idx="0">
                  <c:v>1480</c:v>
                </c:pt>
                <c:pt idx="1">
                  <c:v>1580</c:v>
                </c:pt>
                <c:pt idx="2">
                  <c:v>1270</c:v>
                </c:pt>
                <c:pt idx="3">
                  <c:v>870</c:v>
                </c:pt>
                <c:pt idx="4">
                  <c:v>830</c:v>
                </c:pt>
                <c:pt idx="5">
                  <c:v>870</c:v>
                </c:pt>
                <c:pt idx="6">
                  <c:v>940</c:v>
                </c:pt>
                <c:pt idx="7">
                  <c:v>990</c:v>
                </c:pt>
                <c:pt idx="8">
                  <c:v>1010</c:v>
                </c:pt>
                <c:pt idx="9">
                  <c:v>980</c:v>
                </c:pt>
                <c:pt idx="10">
                  <c:v>1000</c:v>
                </c:pt>
                <c:pt idx="11">
                  <c:v>1070</c:v>
                </c:pt>
                <c:pt idx="12">
                  <c:v>1140</c:v>
                </c:pt>
                <c:pt idx="13">
                  <c:v>1180</c:v>
                </c:pt>
                <c:pt idx="14">
                  <c:v>1200</c:v>
                </c:pt>
                <c:pt idx="15">
                  <c:v>1200</c:v>
                </c:pt>
                <c:pt idx="16">
                  <c:v>1280</c:v>
                </c:pt>
                <c:pt idx="17">
                  <c:v>1280</c:v>
                </c:pt>
                <c:pt idx="18">
                  <c:v>1290</c:v>
                </c:pt>
                <c:pt idx="19">
                  <c:v>1340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город</c:v>
                </c:pt>
              </c:strCache>
            </c:strRef>
          </c:tx>
          <c:spPr>
            <a:ln w="38002">
              <a:solidFill>
                <a:srgbClr val="FF0000"/>
              </a:solidFill>
              <a:prstDash val="lgDash"/>
            </a:ln>
          </c:spPr>
          <c:marker>
            <c:symbol val="circle"/>
            <c:size val="9"/>
            <c:spPr>
              <a:solidFill>
                <a:srgbClr val="FFFFFF"/>
              </a:solidFill>
              <a:ln>
                <a:solidFill>
                  <a:srgbClr val="FF0000"/>
                </a:solidFill>
                <a:prstDash val="solid"/>
              </a:ln>
            </c:spPr>
          </c:marker>
          <c:cat>
            <c:numRef>
              <c:f>Sheet1!$B$1:$V$1</c:f>
              <c:numCache>
                <c:formatCode>General</c:formatCode>
                <c:ptCount val="21"/>
                <c:pt idx="0">
                  <c:v>1970</c:v>
                </c:pt>
                <c:pt idx="1">
                  <c:v>1980</c:v>
                </c:pt>
                <c:pt idx="2">
                  <c:v>1990</c:v>
                </c:pt>
                <c:pt idx="3">
                  <c:v>1995</c:v>
                </c:pt>
                <c:pt idx="4">
                  <c:v>2000</c:v>
                </c:pt>
                <c:pt idx="5">
                  <c:v>2001</c:v>
                </c:pt>
                <c:pt idx="6">
                  <c:v>2002</c:v>
                </c:pt>
                <c:pt idx="7">
                  <c:v>2003</c:v>
                </c:pt>
                <c:pt idx="8">
                  <c:v>2004</c:v>
                </c:pt>
                <c:pt idx="9">
                  <c:v>2005</c:v>
                </c:pt>
                <c:pt idx="10">
                  <c:v>2006</c:v>
                </c:pt>
                <c:pt idx="11">
                  <c:v>2007</c:v>
                </c:pt>
                <c:pt idx="12">
                  <c:v>2008</c:v>
                </c:pt>
                <c:pt idx="13">
                  <c:v>2009</c:v>
                </c:pt>
                <c:pt idx="14">
                  <c:v>2010</c:v>
                </c:pt>
                <c:pt idx="15">
                  <c:v>2011</c:v>
                </c:pt>
                <c:pt idx="16">
                  <c:v>2012</c:v>
                </c:pt>
                <c:pt idx="17">
                  <c:v>2013</c:v>
                </c:pt>
                <c:pt idx="18">
                  <c:v>2014</c:v>
                </c:pt>
                <c:pt idx="19">
                  <c:v>2015</c:v>
                </c:pt>
                <c:pt idx="20">
                  <c:v>2016</c:v>
                </c:pt>
              </c:numCache>
            </c:numRef>
          </c:cat>
          <c:val>
            <c:numRef>
              <c:f>Sheet1!$B$3:$V$3</c:f>
              <c:numCache>
                <c:formatCode>0</c:formatCode>
                <c:ptCount val="21"/>
                <c:pt idx="0">
                  <c:v>790</c:v>
                </c:pt>
                <c:pt idx="1">
                  <c:v>1000</c:v>
                </c:pt>
                <c:pt idx="2">
                  <c:v>1050</c:v>
                </c:pt>
                <c:pt idx="3">
                  <c:v>1440</c:v>
                </c:pt>
                <c:pt idx="4">
                  <c:v>1460</c:v>
                </c:pt>
                <c:pt idx="5">
                  <c:v>1490</c:v>
                </c:pt>
                <c:pt idx="6">
                  <c:v>1540</c:v>
                </c:pt>
                <c:pt idx="7">
                  <c:v>1560</c:v>
                </c:pt>
                <c:pt idx="8">
                  <c:v>1520</c:v>
                </c:pt>
                <c:pt idx="9">
                  <c:v>1510</c:v>
                </c:pt>
                <c:pt idx="10">
                  <c:v>1430</c:v>
                </c:pt>
                <c:pt idx="11">
                  <c:v>1380</c:v>
                </c:pt>
                <c:pt idx="12">
                  <c:v>1380</c:v>
                </c:pt>
                <c:pt idx="13">
                  <c:v>1330</c:v>
                </c:pt>
                <c:pt idx="14">
                  <c:v>1350</c:v>
                </c:pt>
                <c:pt idx="15">
                  <c:v>1280</c:v>
                </c:pt>
                <c:pt idx="16">
                  <c:v>1280</c:v>
                </c:pt>
                <c:pt idx="17">
                  <c:v>1250</c:v>
                </c:pt>
                <c:pt idx="18">
                  <c:v>1260</c:v>
                </c:pt>
                <c:pt idx="19">
                  <c:v>1260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село</c:v>
                </c:pt>
              </c:strCache>
            </c:strRef>
          </c:tx>
          <c:spPr>
            <a:ln w="25335">
              <a:solidFill>
                <a:srgbClr val="008000"/>
              </a:solidFill>
              <a:prstDash val="solid"/>
            </a:ln>
          </c:spPr>
          <c:marker>
            <c:symbol val="diamond"/>
            <c:size val="9"/>
            <c:spPr>
              <a:solidFill>
                <a:srgbClr val="008000"/>
              </a:solidFill>
              <a:ln>
                <a:solidFill>
                  <a:srgbClr val="008000"/>
                </a:solidFill>
                <a:prstDash val="solid"/>
              </a:ln>
            </c:spPr>
          </c:marker>
          <c:dLbls>
            <c:dLbl>
              <c:idx val="19"/>
              <c:layout>
                <c:manualLayout>
                  <c:x val="-1.52418355174802E-2"/>
                  <c:y val="5.5056694528301302E-2"/>
                </c:manualLayout>
              </c:layout>
              <c:spPr>
                <a:noFill/>
                <a:ln w="25335">
                  <a:noFill/>
                </a:ln>
              </c:spPr>
              <c:txPr>
                <a:bodyPr/>
                <a:lstStyle/>
                <a:p>
                  <a:pPr>
                    <a:defRPr sz="1396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Sheet1!$B$1:$V$1</c:f>
              <c:numCache>
                <c:formatCode>General</c:formatCode>
                <c:ptCount val="21"/>
                <c:pt idx="0">
                  <c:v>1970</c:v>
                </c:pt>
                <c:pt idx="1">
                  <c:v>1980</c:v>
                </c:pt>
                <c:pt idx="2">
                  <c:v>1990</c:v>
                </c:pt>
                <c:pt idx="3">
                  <c:v>1995</c:v>
                </c:pt>
                <c:pt idx="4">
                  <c:v>2000</c:v>
                </c:pt>
                <c:pt idx="5">
                  <c:v>2001</c:v>
                </c:pt>
                <c:pt idx="6">
                  <c:v>2002</c:v>
                </c:pt>
                <c:pt idx="7">
                  <c:v>2003</c:v>
                </c:pt>
                <c:pt idx="8">
                  <c:v>2004</c:v>
                </c:pt>
                <c:pt idx="9">
                  <c:v>2005</c:v>
                </c:pt>
                <c:pt idx="10">
                  <c:v>2006</c:v>
                </c:pt>
                <c:pt idx="11">
                  <c:v>2007</c:v>
                </c:pt>
                <c:pt idx="12">
                  <c:v>2008</c:v>
                </c:pt>
                <c:pt idx="13">
                  <c:v>2009</c:v>
                </c:pt>
                <c:pt idx="14">
                  <c:v>2010</c:v>
                </c:pt>
                <c:pt idx="15">
                  <c:v>2011</c:v>
                </c:pt>
                <c:pt idx="16">
                  <c:v>2012</c:v>
                </c:pt>
                <c:pt idx="17">
                  <c:v>2013</c:v>
                </c:pt>
                <c:pt idx="18">
                  <c:v>2014</c:v>
                </c:pt>
                <c:pt idx="19">
                  <c:v>2015</c:v>
                </c:pt>
                <c:pt idx="20">
                  <c:v>2016</c:v>
                </c:pt>
              </c:numCache>
            </c:numRef>
          </c:cat>
          <c:val>
            <c:numRef>
              <c:f>Sheet1!$B$4:$V$4</c:f>
              <c:numCache>
                <c:formatCode>0</c:formatCode>
                <c:ptCount val="21"/>
                <c:pt idx="0">
                  <c:v>1430</c:v>
                </c:pt>
                <c:pt idx="1">
                  <c:v>1610</c:v>
                </c:pt>
                <c:pt idx="2">
                  <c:v>1550</c:v>
                </c:pt>
                <c:pt idx="3">
                  <c:v>1090</c:v>
                </c:pt>
                <c:pt idx="4">
                  <c:v>980</c:v>
                </c:pt>
                <c:pt idx="5">
                  <c:v>1000</c:v>
                </c:pt>
                <c:pt idx="6">
                  <c:v>1050</c:v>
                </c:pt>
                <c:pt idx="7">
                  <c:v>1110</c:v>
                </c:pt>
                <c:pt idx="8">
                  <c:v>1120</c:v>
                </c:pt>
                <c:pt idx="9">
                  <c:v>1100</c:v>
                </c:pt>
                <c:pt idx="10">
                  <c:v>1140</c:v>
                </c:pt>
                <c:pt idx="11">
                  <c:v>1290</c:v>
                </c:pt>
                <c:pt idx="12">
                  <c:v>1370</c:v>
                </c:pt>
                <c:pt idx="13">
                  <c:v>1390</c:v>
                </c:pt>
                <c:pt idx="14">
                  <c:v>1400</c:v>
                </c:pt>
                <c:pt idx="15">
                  <c:v>1410</c:v>
                </c:pt>
                <c:pt idx="16">
                  <c:v>1470</c:v>
                </c:pt>
                <c:pt idx="17">
                  <c:v>1450</c:v>
                </c:pt>
                <c:pt idx="18">
                  <c:v>1440</c:v>
                </c:pt>
                <c:pt idx="19">
                  <c:v>1280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село</c:v>
                </c:pt>
              </c:strCache>
            </c:strRef>
          </c:tx>
          <c:spPr>
            <a:ln w="25335">
              <a:solidFill>
                <a:srgbClr val="FF0000"/>
              </a:solidFill>
              <a:prstDash val="solid"/>
            </a:ln>
          </c:spPr>
          <c:marker>
            <c:symbol val="square"/>
            <c:size val="9"/>
            <c:spPr>
              <a:solidFill>
                <a:srgbClr val="FF0000"/>
              </a:solidFill>
              <a:ln>
                <a:solidFill>
                  <a:srgbClr val="FF0000"/>
                </a:solidFill>
                <a:prstDash val="solid"/>
              </a:ln>
            </c:spPr>
          </c:marker>
          <c:dLbls>
            <c:dLbl>
              <c:idx val="19"/>
              <c:layout>
                <c:manualLayout>
                  <c:x val="-1.52418355174802E-2"/>
                  <c:y val="-7.1380141455137894E-2"/>
                </c:manualLayout>
              </c:layout>
              <c:spPr>
                <a:noFill/>
                <a:ln w="25335">
                  <a:noFill/>
                </a:ln>
              </c:spPr>
              <c:txPr>
                <a:bodyPr/>
                <a:lstStyle/>
                <a:p>
                  <a:pPr>
                    <a:defRPr sz="1396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Sheet1!$B$1:$V$1</c:f>
              <c:numCache>
                <c:formatCode>General</c:formatCode>
                <c:ptCount val="21"/>
                <c:pt idx="0">
                  <c:v>1970</c:v>
                </c:pt>
                <c:pt idx="1">
                  <c:v>1980</c:v>
                </c:pt>
                <c:pt idx="2">
                  <c:v>1990</c:v>
                </c:pt>
                <c:pt idx="3">
                  <c:v>1995</c:v>
                </c:pt>
                <c:pt idx="4">
                  <c:v>2000</c:v>
                </c:pt>
                <c:pt idx="5">
                  <c:v>2001</c:v>
                </c:pt>
                <c:pt idx="6">
                  <c:v>2002</c:v>
                </c:pt>
                <c:pt idx="7">
                  <c:v>2003</c:v>
                </c:pt>
                <c:pt idx="8">
                  <c:v>2004</c:v>
                </c:pt>
                <c:pt idx="9">
                  <c:v>2005</c:v>
                </c:pt>
                <c:pt idx="10">
                  <c:v>2006</c:v>
                </c:pt>
                <c:pt idx="11">
                  <c:v>2007</c:v>
                </c:pt>
                <c:pt idx="12">
                  <c:v>2008</c:v>
                </c:pt>
                <c:pt idx="13">
                  <c:v>2009</c:v>
                </c:pt>
                <c:pt idx="14">
                  <c:v>2010</c:v>
                </c:pt>
                <c:pt idx="15">
                  <c:v>2011</c:v>
                </c:pt>
                <c:pt idx="16">
                  <c:v>2012</c:v>
                </c:pt>
                <c:pt idx="17">
                  <c:v>2013</c:v>
                </c:pt>
                <c:pt idx="18">
                  <c:v>2014</c:v>
                </c:pt>
                <c:pt idx="19">
                  <c:v>2015</c:v>
                </c:pt>
                <c:pt idx="20">
                  <c:v>2016</c:v>
                </c:pt>
              </c:numCache>
            </c:numRef>
          </c:cat>
          <c:val>
            <c:numRef>
              <c:f>Sheet1!$B$5:$V$5</c:f>
              <c:numCache>
                <c:formatCode>0</c:formatCode>
                <c:ptCount val="21"/>
                <c:pt idx="0">
                  <c:v>1000</c:v>
                </c:pt>
                <c:pt idx="1">
                  <c:v>1340</c:v>
                </c:pt>
                <c:pt idx="2">
                  <c:v>1320</c:v>
                </c:pt>
                <c:pt idx="3">
                  <c:v>1650</c:v>
                </c:pt>
                <c:pt idx="4">
                  <c:v>1710</c:v>
                </c:pt>
                <c:pt idx="5">
                  <c:v>1730</c:v>
                </c:pt>
                <c:pt idx="6">
                  <c:v>1820</c:v>
                </c:pt>
                <c:pt idx="7">
                  <c:v>1840</c:v>
                </c:pt>
                <c:pt idx="8">
                  <c:v>1810</c:v>
                </c:pt>
                <c:pt idx="9">
                  <c:v>1860</c:v>
                </c:pt>
                <c:pt idx="10">
                  <c:v>1740</c:v>
                </c:pt>
                <c:pt idx="11">
                  <c:v>1670</c:v>
                </c:pt>
                <c:pt idx="12">
                  <c:v>1670</c:v>
                </c:pt>
                <c:pt idx="13">
                  <c:v>1630</c:v>
                </c:pt>
                <c:pt idx="14">
                  <c:v>1610</c:v>
                </c:pt>
                <c:pt idx="15">
                  <c:v>1520</c:v>
                </c:pt>
                <c:pt idx="16">
                  <c:v>1480</c:v>
                </c:pt>
                <c:pt idx="17">
                  <c:v>1450</c:v>
                </c:pt>
                <c:pt idx="18">
                  <c:v>1450</c:v>
                </c:pt>
                <c:pt idx="19">
                  <c:v>1440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3226624"/>
        <c:axId val="83228160"/>
      </c:lineChart>
      <c:catAx>
        <c:axId val="8322662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67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400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83228160"/>
        <c:crosses val="autoZero"/>
        <c:auto val="1"/>
        <c:lblAlgn val="ctr"/>
        <c:lblOffset val="100"/>
        <c:tickLblSkip val="2"/>
        <c:tickMarkSkip val="1"/>
        <c:noMultiLvlLbl val="0"/>
      </c:catAx>
      <c:valAx>
        <c:axId val="83228160"/>
        <c:scaling>
          <c:orientation val="minMax"/>
          <c:max val="2000"/>
          <c:min val="400"/>
        </c:scaling>
        <c:delete val="0"/>
        <c:axPos val="l"/>
        <c:numFmt formatCode="0" sourceLinked="1"/>
        <c:majorTickMark val="out"/>
        <c:minorTickMark val="none"/>
        <c:tickLblPos val="nextTo"/>
        <c:spPr>
          <a:ln w="3167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400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83226624"/>
        <c:crosses val="autoZero"/>
        <c:crossBetween val="between"/>
        <c:majorUnit val="400"/>
      </c:valAx>
      <c:spPr>
        <a:solidFill>
          <a:schemeClr val="tx1"/>
        </a:solidFill>
        <a:ln w="25335">
          <a:noFill/>
        </a:ln>
      </c:spPr>
    </c:plotArea>
    <c:legend>
      <c:legendPos val="b"/>
      <c:layout>
        <c:manualLayout>
          <c:xMode val="edge"/>
          <c:yMode val="edge"/>
          <c:x val="8.6261980830670895E-2"/>
          <c:y val="0.93793103448275905"/>
          <c:w val="0.899361022364217"/>
          <c:h val="5.5172413793103503E-2"/>
        </c:manualLayout>
      </c:layout>
      <c:overlay val="0"/>
      <c:spPr>
        <a:noFill/>
        <a:ln w="25335">
          <a:noFill/>
        </a:ln>
      </c:spPr>
      <c:txPr>
        <a:bodyPr/>
        <a:lstStyle/>
        <a:p>
          <a:pPr>
            <a:defRPr sz="1400" b="1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rgbClr val="FFFFFF"/>
    </a:solidFill>
    <a:ln>
      <a:solidFill>
        <a:schemeClr val="tx1"/>
      </a:solidFill>
    </a:ln>
  </c:spPr>
  <c:txPr>
    <a:bodyPr/>
    <a:lstStyle/>
    <a:p>
      <a:pPr>
        <a:defRPr sz="1795" b="1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hPercent val="62"/>
      <c:rotY val="20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7.1088876430912801E-2"/>
          <c:y val="2.0731239701266699E-2"/>
          <c:w val="0.93876805516142803"/>
          <c:h val="0.89285714285714302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1 кв</c:v>
                </c:pt>
              </c:strCache>
            </c:strRef>
          </c:tx>
          <c:spPr>
            <a:solidFill>
              <a:srgbClr val="FF0000"/>
            </a:solidFill>
            <a:ln w="12683">
              <a:solidFill>
                <a:srgbClr val="000000"/>
              </a:solidFill>
              <a:prstDash val="solid"/>
            </a:ln>
          </c:spPr>
          <c:invertIfNegative val="0"/>
          <c:cat>
            <c:numRef>
              <c:f>Sheet1!$A$2:$A$22</c:f>
              <c:numCache>
                <c:formatCode>General</c:formatCode>
                <c:ptCount val="21"/>
                <c:pt idx="0">
                  <c:v>1970</c:v>
                </c:pt>
                <c:pt idx="1">
                  <c:v>1980</c:v>
                </c:pt>
                <c:pt idx="2">
                  <c:v>1990</c:v>
                </c:pt>
                <c:pt idx="3">
                  <c:v>1995</c:v>
                </c:pt>
                <c:pt idx="4">
                  <c:v>2000</c:v>
                </c:pt>
                <c:pt idx="5">
                  <c:v>2001</c:v>
                </c:pt>
                <c:pt idx="6">
                  <c:v>2002</c:v>
                </c:pt>
                <c:pt idx="7">
                  <c:v>2003</c:v>
                </c:pt>
                <c:pt idx="8">
                  <c:v>2004</c:v>
                </c:pt>
                <c:pt idx="9">
                  <c:v>2005</c:v>
                </c:pt>
                <c:pt idx="10">
                  <c:v>2006</c:v>
                </c:pt>
                <c:pt idx="11">
                  <c:v>2007</c:v>
                </c:pt>
                <c:pt idx="12">
                  <c:v>2008</c:v>
                </c:pt>
                <c:pt idx="13">
                  <c:v>2009</c:v>
                </c:pt>
                <c:pt idx="14">
                  <c:v>2010</c:v>
                </c:pt>
                <c:pt idx="15">
                  <c:v>2011</c:v>
                </c:pt>
                <c:pt idx="16">
                  <c:v>2012</c:v>
                </c:pt>
                <c:pt idx="17">
                  <c:v>2013</c:v>
                </c:pt>
                <c:pt idx="18">
                  <c:v>2014</c:v>
                </c:pt>
                <c:pt idx="19">
                  <c:v>2015</c:v>
                </c:pt>
                <c:pt idx="20">
                  <c:v>2016</c:v>
                </c:pt>
              </c:numCache>
            </c:numRef>
          </c:cat>
          <c:val>
            <c:numRef>
              <c:f>Sheet1!$B$2:$B$22</c:f>
              <c:numCache>
                <c:formatCode>General</c:formatCode>
                <c:ptCount val="21"/>
                <c:pt idx="0">
                  <c:v>1131</c:v>
                </c:pt>
                <c:pt idx="1">
                  <c:v>1523</c:v>
                </c:pt>
                <c:pt idx="2">
                  <c:v>1656</c:v>
                </c:pt>
                <c:pt idx="3">
                  <c:v>2203</c:v>
                </c:pt>
                <c:pt idx="4">
                  <c:v>2225.3000000000002</c:v>
                </c:pt>
                <c:pt idx="5">
                  <c:v>2254.9</c:v>
                </c:pt>
                <c:pt idx="6">
                  <c:v>2332.3000000000002</c:v>
                </c:pt>
                <c:pt idx="7">
                  <c:v>2365.8000000000002</c:v>
                </c:pt>
                <c:pt idx="8">
                  <c:v>2295.4</c:v>
                </c:pt>
                <c:pt idx="9">
                  <c:v>2303.9</c:v>
                </c:pt>
                <c:pt idx="10">
                  <c:v>2166.6999999999998</c:v>
                </c:pt>
                <c:pt idx="11">
                  <c:v>2080.1</c:v>
                </c:pt>
                <c:pt idx="12">
                  <c:v>2081</c:v>
                </c:pt>
                <c:pt idx="13">
                  <c:v>2024.8</c:v>
                </c:pt>
                <c:pt idx="14">
                  <c:v>2031</c:v>
                </c:pt>
                <c:pt idx="15">
                  <c:v>1925</c:v>
                </c:pt>
                <c:pt idx="16">
                  <c:v>1899</c:v>
                </c:pt>
                <c:pt idx="17">
                  <c:v>1872</c:v>
                </c:pt>
                <c:pt idx="18">
                  <c:v>1912</c:v>
                </c:pt>
                <c:pt idx="19">
                  <c:v>1909</c:v>
                </c:pt>
                <c:pt idx="20">
                  <c:v>1887.9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gapDepth val="0"/>
        <c:shape val="box"/>
        <c:axId val="36282752"/>
        <c:axId val="36284288"/>
        <c:axId val="0"/>
      </c:bar3DChart>
      <c:catAx>
        <c:axId val="362827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952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400" b="1" i="0" u="none" strike="noStrike" baseline="0">
                <a:solidFill>
                  <a:schemeClr val="tx1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36284288"/>
        <c:crosses val="autoZero"/>
        <c:auto val="1"/>
        <c:lblAlgn val="ctr"/>
        <c:lblOffset val="100"/>
        <c:tickLblSkip val="2"/>
        <c:tickMarkSkip val="1"/>
        <c:noMultiLvlLbl val="0"/>
      </c:catAx>
      <c:valAx>
        <c:axId val="36284288"/>
        <c:scaling>
          <c:orientation val="minMax"/>
          <c:max val="2500"/>
          <c:min val="1000"/>
        </c:scaling>
        <c:delete val="0"/>
        <c:axPos val="l"/>
        <c:title>
          <c:tx>
            <c:rich>
              <a:bodyPr/>
              <a:lstStyle/>
              <a:p>
                <a:pPr>
                  <a:defRPr sz="1400" b="1" i="0" u="none" strike="noStrike" baseline="0">
                    <a:solidFill>
                      <a:schemeClr val="tx1"/>
                    </a:solidFill>
                    <a:latin typeface="Arial Cyr"/>
                    <a:ea typeface="Arial Cyr"/>
                    <a:cs typeface="Arial Cyr"/>
                  </a:defRPr>
                </a:pPr>
                <a:r>
                  <a:rPr lang="ru-RU" sz="1400" dirty="0">
                    <a:solidFill>
                      <a:schemeClr val="tx1"/>
                    </a:solidFill>
                  </a:rPr>
                  <a:t>тыс. человек</a:t>
                </a:r>
              </a:p>
            </c:rich>
          </c:tx>
          <c:layout>
            <c:manualLayout>
              <c:xMode val="edge"/>
              <c:yMode val="edge"/>
              <c:x val="7.7714660194196598E-3"/>
              <c:y val="0.34975843720025701"/>
            </c:manualLayout>
          </c:layout>
          <c:overlay val="0"/>
          <c:spPr>
            <a:noFill/>
            <a:ln w="25366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952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400" b="1" i="0" u="none" strike="noStrike" baseline="0">
                <a:solidFill>
                  <a:schemeClr val="tx1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36282752"/>
        <c:crosses val="autoZero"/>
        <c:crossBetween val="between"/>
        <c:majorUnit val="500"/>
      </c:valAx>
      <c:spPr>
        <a:noFill/>
        <a:ln w="25366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723" b="1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CC0066"/>
            </a:solidFill>
          </c:spPr>
          <c:invertIfNegative val="0"/>
          <c:dLbls>
            <c:dLbl>
              <c:idx val="4"/>
              <c:layout/>
              <c:tx>
                <c:rich>
                  <a:bodyPr/>
                  <a:lstStyle/>
                  <a:p>
                    <a:r>
                      <a:rPr lang="is-IS" smtClean="0"/>
                      <a:t>171,0</a:t>
                    </a:r>
                    <a:endParaRPr lang="is-I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solidFill>
                <a:schemeClr val="tx1"/>
              </a:solidFill>
            </c:spPr>
            <c:txPr>
              <a:bodyPr/>
              <a:lstStyle/>
              <a:p>
                <a:pPr>
                  <a:defRPr b="1">
                    <a:solidFill>
                      <a:schemeClr val="bg2"/>
                    </a:solidFill>
                    <a:latin typeface="+mn-lt"/>
                    <a:cs typeface="Aharoni" pitchFamily="2" charset="-79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Лист1!$A$2:$A$8</c:f>
              <c:strCache>
                <c:ptCount val="7"/>
                <c:pt idx="0">
                  <c:v>РФ</c:v>
                </c:pt>
                <c:pt idx="1">
                  <c:v>Москва</c:v>
                </c:pt>
                <c:pt idx="2">
                  <c:v>Р. Ингушетия</c:v>
                </c:pt>
                <c:pt idx="3">
                  <c:v>Р. Чечня</c:v>
                </c:pt>
                <c:pt idx="4">
                  <c:v>Забайкальский край</c:v>
                </c:pt>
                <c:pt idx="5">
                  <c:v>Амурская область</c:v>
                </c:pt>
                <c:pt idx="6">
                  <c:v>Р. Тыва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104.8</c:v>
                </c:pt>
                <c:pt idx="1">
                  <c:v>48.7</c:v>
                </c:pt>
                <c:pt idx="2">
                  <c:v>23.1</c:v>
                </c:pt>
                <c:pt idx="3">
                  <c:v>24.8</c:v>
                </c:pt>
                <c:pt idx="4">
                  <c:v>171</c:v>
                </c:pt>
                <c:pt idx="5">
                  <c:v>209.5</c:v>
                </c:pt>
                <c:pt idx="6">
                  <c:v>250.2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6112128"/>
        <c:axId val="46047616"/>
      </c:barChart>
      <c:catAx>
        <c:axId val="46112128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46047616"/>
        <c:crosses val="autoZero"/>
        <c:auto val="1"/>
        <c:lblAlgn val="ctr"/>
        <c:lblOffset val="100"/>
        <c:noMultiLvlLbl val="0"/>
      </c:catAx>
      <c:valAx>
        <c:axId val="46047616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4611212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hPercent val="50"/>
      <c:rotY val="20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thickness val="0"/>
      <c:spPr>
        <a:noFill/>
        <a:ln w="12700">
          <a:solidFill>
            <a:schemeClr val="tx1"/>
          </a:solidFill>
          <a:prstDash val="solid"/>
        </a:ln>
      </c:spPr>
    </c:sideWall>
    <c:backWall>
      <c:thickness val="0"/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5.8479532163742701E-2"/>
          <c:y val="1.9955654101995599E-2"/>
          <c:w val="0.94152046783625598"/>
          <c:h val="0.76718403547671898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</c:strCache>
            </c:strRef>
          </c:tx>
          <c:spPr>
            <a:solidFill>
              <a:srgbClr val="FF6600"/>
            </a:solidFill>
            <a:ln w="12146">
              <a:solidFill>
                <a:schemeClr val="tx1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-2.7396896430183998E-3"/>
                  <c:y val="7.055914189662239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3.65949985200244E-3"/>
                  <c:y val="6.439501311606550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2.8111463375902301E-3"/>
                  <c:y val="6.572448942374649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2.2455668330412901E-3"/>
                  <c:y val="6.557662209283539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numFmt formatCode="0.0%" sourceLinked="0"/>
            <c:spPr>
              <a:solidFill>
                <a:schemeClr val="bg2"/>
              </a:solidFill>
              <a:ln w="24293">
                <a:noFill/>
              </a:ln>
            </c:spPr>
            <c:txPr>
              <a:bodyPr/>
              <a:lstStyle/>
              <a:p>
                <a:pPr>
                  <a:defRPr sz="1339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Sheet1!$B$1:$E$1</c:f>
              <c:strCache>
                <c:ptCount val="4"/>
                <c:pt idx="0">
                  <c:v>Самоубийства</c:v>
                </c:pt>
                <c:pt idx="1">
                  <c:v>Убийства</c:v>
                </c:pt>
                <c:pt idx="2">
                  <c:v>Транспортные травмы</c:v>
                </c:pt>
                <c:pt idx="3">
                  <c:v>Воздействие низкой температуры</c:v>
                </c:pt>
              </c:strCache>
            </c:strRef>
          </c:cat>
          <c:val>
            <c:numRef>
              <c:f>Sheet1!$B$2:$E$2</c:f>
              <c:numCache>
                <c:formatCode>0.00%</c:formatCode>
                <c:ptCount val="4"/>
                <c:pt idx="0">
                  <c:v>0.59599999999999997</c:v>
                </c:pt>
                <c:pt idx="1">
                  <c:v>0.73299999999999998</c:v>
                </c:pt>
                <c:pt idx="2">
                  <c:v>0.50900000000000001</c:v>
                </c:pt>
                <c:pt idx="3" formatCode="0%">
                  <c:v>0.59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gapDepth val="0"/>
        <c:shape val="box"/>
        <c:axId val="46827776"/>
        <c:axId val="46829568"/>
        <c:axId val="0"/>
      </c:bar3DChart>
      <c:catAx>
        <c:axId val="468277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3037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339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46829568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46829568"/>
        <c:scaling>
          <c:orientation val="minMax"/>
        </c:scaling>
        <c:delete val="0"/>
        <c:axPos val="l"/>
        <c:majorGridlines>
          <c:spPr>
            <a:ln w="3037">
              <a:solidFill>
                <a:schemeClr val="tx1"/>
              </a:solidFill>
              <a:prstDash val="solid"/>
            </a:ln>
          </c:spPr>
        </c:majorGridlines>
        <c:numFmt formatCode="0%" sourceLinked="0"/>
        <c:majorTickMark val="out"/>
        <c:minorTickMark val="none"/>
        <c:tickLblPos val="nextTo"/>
        <c:spPr>
          <a:ln w="3037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339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46827776"/>
        <c:crosses val="autoZero"/>
        <c:crossBetween val="between"/>
        <c:majorUnit val="0.2"/>
      </c:valAx>
      <c:spPr>
        <a:noFill/>
        <a:ln w="24293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937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6069730586370801E-2"/>
          <c:y val="4.1564792176039103E-2"/>
          <c:w val="0.91759112519809904"/>
          <c:h val="0.77179559844313705"/>
        </c:manualLayout>
      </c:layout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РФ</c:v>
                </c:pt>
              </c:strCache>
            </c:strRef>
          </c:tx>
          <c:spPr>
            <a:ln w="44450">
              <a:solidFill>
                <a:srgbClr val="008000"/>
              </a:solidFill>
              <a:prstDash val="solid"/>
            </a:ln>
          </c:spPr>
          <c:marker>
            <c:symbol val="diamond"/>
            <c:size val="11"/>
            <c:spPr>
              <a:solidFill>
                <a:srgbClr val="008000"/>
              </a:solidFill>
              <a:ln>
                <a:solidFill>
                  <a:srgbClr val="008000"/>
                </a:solidFill>
                <a:prstDash val="solid"/>
              </a:ln>
            </c:spPr>
          </c:marker>
          <c:dLbls>
            <c:dLbl>
              <c:idx val="11"/>
              <c:layout>
                <c:manualLayout>
                  <c:x val="0"/>
                  <c:y val="5.07171655220799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Sheet1!$B$1:$M$1</c:f>
              <c:numCache>
                <c:formatCode>General</c:formatCode>
                <c:ptCount val="12"/>
                <c:pt idx="0">
                  <c:v>1985</c:v>
                </c:pt>
                <c:pt idx="1">
                  <c:v>1990</c:v>
                </c:pt>
                <c:pt idx="2">
                  <c:v>1995</c:v>
                </c:pt>
                <c:pt idx="3">
                  <c:v>2000</c:v>
                </c:pt>
                <c:pt idx="4">
                  <c:v>2005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  <c:pt idx="10">
                  <c:v>2015</c:v>
                </c:pt>
                <c:pt idx="11">
                  <c:v>2016</c:v>
                </c:pt>
              </c:numCache>
            </c:numRef>
          </c:cat>
          <c:val>
            <c:numRef>
              <c:f>Sheet1!$B$2:$M$2</c:f>
              <c:numCache>
                <c:formatCode>General</c:formatCode>
                <c:ptCount val="12"/>
                <c:pt idx="0">
                  <c:v>29</c:v>
                </c:pt>
                <c:pt idx="1">
                  <c:v>26.4</c:v>
                </c:pt>
                <c:pt idx="2">
                  <c:v>41.4</c:v>
                </c:pt>
                <c:pt idx="3">
                  <c:v>39.299999999999997</c:v>
                </c:pt>
                <c:pt idx="4">
                  <c:v>32.200000000000003</c:v>
                </c:pt>
                <c:pt idx="5">
                  <c:v>23.3</c:v>
                </c:pt>
                <c:pt idx="6">
                  <c:v>21.4</c:v>
                </c:pt>
                <c:pt idx="7">
                  <c:v>20.2</c:v>
                </c:pt>
                <c:pt idx="8">
                  <c:v>19.600000000000001</c:v>
                </c:pt>
                <c:pt idx="9">
                  <c:v>18.2</c:v>
                </c:pt>
                <c:pt idx="10">
                  <c:v>17.100000000000001</c:v>
                </c:pt>
                <c:pt idx="11">
                  <c:v>15.6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Забайкальский край</c:v>
                </c:pt>
              </c:strCache>
            </c:strRef>
          </c:tx>
          <c:spPr>
            <a:ln w="38100">
              <a:solidFill>
                <a:srgbClr val="FF0000"/>
              </a:solidFill>
            </a:ln>
          </c:spPr>
          <c:marker>
            <c:symbol val="square"/>
            <c:size val="8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dLbls>
            <c:dLbl>
              <c:idx val="11"/>
              <c:layout>
                <c:manualLayout>
                  <c:x val="0"/>
                  <c:y val="-5.338649002324209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Sheet1!$B$1:$M$1</c:f>
              <c:numCache>
                <c:formatCode>General</c:formatCode>
                <c:ptCount val="12"/>
                <c:pt idx="0">
                  <c:v>1985</c:v>
                </c:pt>
                <c:pt idx="1">
                  <c:v>1990</c:v>
                </c:pt>
                <c:pt idx="2">
                  <c:v>1995</c:v>
                </c:pt>
                <c:pt idx="3">
                  <c:v>2000</c:v>
                </c:pt>
                <c:pt idx="4">
                  <c:v>2005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  <c:pt idx="10">
                  <c:v>2015</c:v>
                </c:pt>
                <c:pt idx="11">
                  <c:v>2016</c:v>
                </c:pt>
              </c:numCache>
            </c:numRef>
          </c:cat>
          <c:val>
            <c:numRef>
              <c:f>Sheet1!$B$3:$M$3</c:f>
              <c:numCache>
                <c:formatCode>General</c:formatCode>
                <c:ptCount val="12"/>
                <c:pt idx="0">
                  <c:v>45.3</c:v>
                </c:pt>
                <c:pt idx="1">
                  <c:v>34.1</c:v>
                </c:pt>
                <c:pt idx="2">
                  <c:v>80.7</c:v>
                </c:pt>
                <c:pt idx="3">
                  <c:v>82.2</c:v>
                </c:pt>
                <c:pt idx="4">
                  <c:v>72.400000000000006</c:v>
                </c:pt>
                <c:pt idx="5">
                  <c:v>65.3</c:v>
                </c:pt>
                <c:pt idx="6">
                  <c:v>65</c:v>
                </c:pt>
                <c:pt idx="7">
                  <c:v>57.9</c:v>
                </c:pt>
                <c:pt idx="8">
                  <c:v>54.6</c:v>
                </c:pt>
                <c:pt idx="9">
                  <c:v>47.1</c:v>
                </c:pt>
                <c:pt idx="10">
                  <c:v>50.1</c:v>
                </c:pt>
                <c:pt idx="11">
                  <c:v>38.9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Критический уровень</c:v>
                </c:pt>
              </c:strCache>
            </c:strRef>
          </c:tx>
          <c:spPr>
            <a:ln w="34925">
              <a:solidFill>
                <a:srgbClr val="FFC000"/>
              </a:solidFill>
            </a:ln>
          </c:spPr>
          <c:marker>
            <c:spPr>
              <a:solidFill>
                <a:srgbClr val="FFC000"/>
              </a:solidFill>
              <a:ln>
                <a:solidFill>
                  <a:srgbClr val="FFC000"/>
                </a:solidFill>
              </a:ln>
            </c:spPr>
          </c:marker>
          <c:cat>
            <c:numRef>
              <c:f>Sheet1!$B$1:$M$1</c:f>
              <c:numCache>
                <c:formatCode>General</c:formatCode>
                <c:ptCount val="12"/>
                <c:pt idx="0">
                  <c:v>1985</c:v>
                </c:pt>
                <c:pt idx="1">
                  <c:v>1990</c:v>
                </c:pt>
                <c:pt idx="2">
                  <c:v>1995</c:v>
                </c:pt>
                <c:pt idx="3">
                  <c:v>2000</c:v>
                </c:pt>
                <c:pt idx="4">
                  <c:v>2005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  <c:pt idx="10">
                  <c:v>2015</c:v>
                </c:pt>
                <c:pt idx="11">
                  <c:v>2016</c:v>
                </c:pt>
              </c:numCache>
            </c:numRef>
          </c:cat>
          <c:val>
            <c:numRef>
              <c:f>Sheet1!$B$4:$M$4</c:f>
              <c:numCache>
                <c:formatCode>General</c:formatCode>
                <c:ptCount val="12"/>
                <c:pt idx="0">
                  <c:v>20</c:v>
                </c:pt>
                <c:pt idx="1">
                  <c:v>20</c:v>
                </c:pt>
                <c:pt idx="2">
                  <c:v>20</c:v>
                </c:pt>
                <c:pt idx="3">
                  <c:v>20</c:v>
                </c:pt>
                <c:pt idx="4">
                  <c:v>20</c:v>
                </c:pt>
                <c:pt idx="5">
                  <c:v>20</c:v>
                </c:pt>
                <c:pt idx="6">
                  <c:v>20</c:v>
                </c:pt>
                <c:pt idx="7">
                  <c:v>20</c:v>
                </c:pt>
                <c:pt idx="8">
                  <c:v>20</c:v>
                </c:pt>
                <c:pt idx="9">
                  <c:v>20</c:v>
                </c:pt>
                <c:pt idx="10">
                  <c:v>20</c:v>
                </c:pt>
                <c:pt idx="11">
                  <c:v>20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СибФО</c:v>
                </c:pt>
              </c:strCache>
            </c:strRef>
          </c:tx>
          <c:spPr>
            <a:ln w="38100">
              <a:solidFill>
                <a:schemeClr val="tx2">
                  <a:lumMod val="50000"/>
                </a:schemeClr>
              </a:solidFill>
            </a:ln>
          </c:spPr>
          <c:marker>
            <c:symbol val="x"/>
            <c:size val="9"/>
            <c:spPr>
              <a:solidFill>
                <a:schemeClr val="tx2">
                  <a:lumMod val="50000"/>
                </a:schemeClr>
              </a:solidFill>
              <a:ln>
                <a:solidFill>
                  <a:srgbClr val="E5E5FF">
                    <a:lumMod val="50000"/>
                  </a:srgbClr>
                </a:solidFill>
              </a:ln>
            </c:spPr>
          </c:marker>
          <c:dLbls>
            <c:dLbl>
              <c:idx val="11"/>
              <c:layout>
                <c:manualLayout>
                  <c:x val="0"/>
                  <c:y val="-4.537851651975569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Sheet1!$B$1:$M$1</c:f>
              <c:numCache>
                <c:formatCode>General</c:formatCode>
                <c:ptCount val="12"/>
                <c:pt idx="0">
                  <c:v>1985</c:v>
                </c:pt>
                <c:pt idx="1">
                  <c:v>1990</c:v>
                </c:pt>
                <c:pt idx="2">
                  <c:v>1995</c:v>
                </c:pt>
                <c:pt idx="3">
                  <c:v>2000</c:v>
                </c:pt>
                <c:pt idx="4">
                  <c:v>2005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  <c:pt idx="10">
                  <c:v>2015</c:v>
                </c:pt>
                <c:pt idx="11">
                  <c:v>2016</c:v>
                </c:pt>
              </c:numCache>
            </c:numRef>
          </c:cat>
          <c:val>
            <c:numRef>
              <c:f>Sheet1!$B$5:$M$5</c:f>
              <c:numCache>
                <c:formatCode>General</c:formatCode>
                <c:ptCount val="12"/>
                <c:pt idx="3">
                  <c:v>51.4</c:v>
                </c:pt>
                <c:pt idx="4">
                  <c:v>45.3</c:v>
                </c:pt>
                <c:pt idx="5">
                  <c:v>34.9</c:v>
                </c:pt>
                <c:pt idx="6">
                  <c:v>34.1</c:v>
                </c:pt>
                <c:pt idx="7">
                  <c:v>31.6</c:v>
                </c:pt>
                <c:pt idx="8">
                  <c:v>31.4</c:v>
                </c:pt>
                <c:pt idx="9">
                  <c:v>27</c:v>
                </c:pt>
                <c:pt idx="10">
                  <c:v>25.5</c:v>
                </c:pt>
                <c:pt idx="11">
                  <c:v>24.3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Sheet1!$A$6</c:f>
              <c:strCache>
                <c:ptCount val="1"/>
                <c:pt idx="0">
                  <c:v>Мир</c:v>
                </c:pt>
              </c:strCache>
            </c:strRef>
          </c:tx>
          <c:marker>
            <c:symbol val="circle"/>
            <c:size val="8"/>
            <c:spPr>
              <a:solidFill>
                <a:srgbClr val="800000"/>
              </a:solidFill>
              <a:ln>
                <a:solidFill>
                  <a:srgbClr val="800000"/>
                </a:solidFill>
              </a:ln>
            </c:spPr>
          </c:marker>
          <c:cat>
            <c:numRef>
              <c:f>Sheet1!$B$1:$M$1</c:f>
              <c:numCache>
                <c:formatCode>General</c:formatCode>
                <c:ptCount val="12"/>
                <c:pt idx="0">
                  <c:v>1985</c:v>
                </c:pt>
                <c:pt idx="1">
                  <c:v>1990</c:v>
                </c:pt>
                <c:pt idx="2">
                  <c:v>1995</c:v>
                </c:pt>
                <c:pt idx="3">
                  <c:v>2000</c:v>
                </c:pt>
                <c:pt idx="4">
                  <c:v>2005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  <c:pt idx="10">
                  <c:v>2015</c:v>
                </c:pt>
                <c:pt idx="11">
                  <c:v>2016</c:v>
                </c:pt>
              </c:numCache>
            </c:numRef>
          </c:cat>
          <c:val>
            <c:numRef>
              <c:f>Sheet1!$B$6:$M$6</c:f>
              <c:numCache>
                <c:formatCode>General</c:formatCode>
                <c:ptCount val="12"/>
                <c:pt idx="7">
                  <c:v>11.4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6950656"/>
        <c:axId val="46965120"/>
      </c:lineChart>
      <c:catAx>
        <c:axId val="469506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4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400" b="1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  <c:crossAx val="46965120"/>
        <c:crosses val="autoZero"/>
        <c:auto val="1"/>
        <c:lblAlgn val="ctr"/>
        <c:lblOffset val="100"/>
        <c:tickMarkSkip val="1"/>
        <c:noMultiLvlLbl val="0"/>
      </c:catAx>
      <c:valAx>
        <c:axId val="46965120"/>
        <c:scaling>
          <c:orientation val="minMax"/>
          <c:max val="10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3174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400" b="1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  <c:crossAx val="46950656"/>
        <c:crosses val="autoZero"/>
        <c:crossBetween val="between"/>
        <c:majorUnit val="20"/>
      </c:valAx>
      <c:spPr>
        <a:noFill/>
        <a:ln w="25392">
          <a:noFill/>
        </a:ln>
      </c:spPr>
    </c:plotArea>
    <c:legend>
      <c:legendPos val="b"/>
      <c:layout>
        <c:manualLayout>
          <c:xMode val="edge"/>
          <c:yMode val="edge"/>
          <c:x val="4.88373675512783E-2"/>
          <c:y val="0.90791166763841302"/>
          <c:w val="0.88255375410029102"/>
          <c:h val="5.6146820298865502E-2"/>
        </c:manualLayout>
      </c:layout>
      <c:overlay val="0"/>
      <c:spPr>
        <a:noFill/>
        <a:ln w="25392">
          <a:noFill/>
        </a:ln>
      </c:spPr>
      <c:txPr>
        <a:bodyPr/>
        <a:lstStyle/>
        <a:p>
          <a:pPr>
            <a:defRPr sz="1400" b="1" i="0" u="none" strike="noStrike" baseline="0">
              <a:solidFill>
                <a:srgbClr val="000000"/>
              </a:solidFill>
              <a:latin typeface="Times New Roman"/>
              <a:ea typeface="Times New Roman"/>
              <a:cs typeface="Times New Roman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rgbClr val="FFFFFF"/>
    </a:solidFill>
    <a:ln>
      <a:noFill/>
    </a:ln>
  </c:spPr>
  <c:txPr>
    <a:bodyPr/>
    <a:lstStyle/>
    <a:p>
      <a:pPr>
        <a:defRPr sz="1799" b="1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0702875399360999E-2"/>
          <c:y val="3.5989717223650498E-2"/>
          <c:w val="0.91373801916933095"/>
          <c:h val="0.81561982574324998"/>
        </c:manualLayout>
      </c:layout>
      <c:lineChart>
        <c:grouping val="standard"/>
        <c:varyColors val="0"/>
        <c:ser>
          <c:idx val="1"/>
          <c:order val="0"/>
          <c:tx>
            <c:strRef>
              <c:f>Sheet1!$B$1</c:f>
              <c:strCache>
                <c:ptCount val="1"/>
                <c:pt idx="0">
                  <c:v>Сельская местность</c:v>
                </c:pt>
              </c:strCache>
            </c:strRef>
          </c:tx>
          <c:spPr>
            <a:ln w="37979">
              <a:solidFill>
                <a:srgbClr val="FF0000"/>
              </a:solidFill>
              <a:prstDash val="solid"/>
            </a:ln>
          </c:spPr>
          <c:marker>
            <c:symbol val="square"/>
            <c:size val="6"/>
            <c:spPr>
              <a:solidFill>
                <a:srgbClr val="FF0000"/>
              </a:solidFill>
              <a:ln>
                <a:solidFill>
                  <a:srgbClr val="FF0000"/>
                </a:solidFill>
                <a:prstDash val="solid"/>
              </a:ln>
            </c:spPr>
          </c:marker>
          <c:dLbls>
            <c:dLbl>
              <c:idx val="40"/>
              <c:layout>
                <c:manualLayout>
                  <c:x val="-8.4056935888045092E-3"/>
                  <c:y val="-7.2991782696661997E-2"/>
                </c:manualLayout>
              </c:layout>
              <c:spPr>
                <a:noFill/>
                <a:ln w="25319">
                  <a:noFill/>
                </a:ln>
              </c:spPr>
              <c:txPr>
                <a:bodyPr/>
                <a:lstStyle/>
                <a:p>
                  <a:pPr>
                    <a:defRPr sz="1371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Sheet1!$A$2:$A$42</c:f>
              <c:numCache>
                <c:formatCode>General</c:formatCode>
                <c:ptCount val="41"/>
                <c:pt idx="0">
                  <c:v>1975</c:v>
                </c:pt>
                <c:pt idx="1">
                  <c:v>1976</c:v>
                </c:pt>
                <c:pt idx="2">
                  <c:v>1977</c:v>
                </c:pt>
                <c:pt idx="3">
                  <c:v>1978</c:v>
                </c:pt>
                <c:pt idx="4">
                  <c:v>1979</c:v>
                </c:pt>
                <c:pt idx="5">
                  <c:v>1980</c:v>
                </c:pt>
                <c:pt idx="6">
                  <c:v>1981</c:v>
                </c:pt>
                <c:pt idx="7">
                  <c:v>1982</c:v>
                </c:pt>
                <c:pt idx="8">
                  <c:v>1983</c:v>
                </c:pt>
                <c:pt idx="9">
                  <c:v>1984</c:v>
                </c:pt>
                <c:pt idx="10">
                  <c:v>1985</c:v>
                </c:pt>
                <c:pt idx="11">
                  <c:v>1986</c:v>
                </c:pt>
                <c:pt idx="12">
                  <c:v>1987</c:v>
                </c:pt>
                <c:pt idx="13">
                  <c:v>1988</c:v>
                </c:pt>
                <c:pt idx="14">
                  <c:v>1989</c:v>
                </c:pt>
                <c:pt idx="15">
                  <c:v>1990</c:v>
                </c:pt>
                <c:pt idx="16">
                  <c:v>1991</c:v>
                </c:pt>
                <c:pt idx="17">
                  <c:v>1992</c:v>
                </c:pt>
                <c:pt idx="18">
                  <c:v>1993</c:v>
                </c:pt>
                <c:pt idx="19">
                  <c:v>1994</c:v>
                </c:pt>
                <c:pt idx="20">
                  <c:v>1995</c:v>
                </c:pt>
                <c:pt idx="21">
                  <c:v>1996</c:v>
                </c:pt>
                <c:pt idx="22">
                  <c:v>1997</c:v>
                </c:pt>
                <c:pt idx="23">
                  <c:v>1998</c:v>
                </c:pt>
                <c:pt idx="24">
                  <c:v>1999</c:v>
                </c:pt>
                <c:pt idx="25">
                  <c:v>2000</c:v>
                </c:pt>
                <c:pt idx="26">
                  <c:v>2001</c:v>
                </c:pt>
                <c:pt idx="27">
                  <c:v>2002</c:v>
                </c:pt>
                <c:pt idx="28">
                  <c:v>2003</c:v>
                </c:pt>
                <c:pt idx="29">
                  <c:v>2004</c:v>
                </c:pt>
                <c:pt idx="30">
                  <c:v>2005</c:v>
                </c:pt>
                <c:pt idx="31">
                  <c:v>2006</c:v>
                </c:pt>
                <c:pt idx="32">
                  <c:v>2007</c:v>
                </c:pt>
                <c:pt idx="33">
                  <c:v>2008</c:v>
                </c:pt>
                <c:pt idx="34">
                  <c:v>2009</c:v>
                </c:pt>
                <c:pt idx="35">
                  <c:v>2010</c:v>
                </c:pt>
                <c:pt idx="36">
                  <c:v>2011</c:v>
                </c:pt>
                <c:pt idx="37">
                  <c:v>2012</c:v>
                </c:pt>
                <c:pt idx="38">
                  <c:v>2013</c:v>
                </c:pt>
                <c:pt idx="39">
                  <c:v>2014</c:v>
                </c:pt>
                <c:pt idx="40">
                  <c:v>2015</c:v>
                </c:pt>
              </c:numCache>
            </c:numRef>
          </c:cat>
          <c:val>
            <c:numRef>
              <c:f>Sheet1!$B$2:$B$42</c:f>
              <c:numCache>
                <c:formatCode>General</c:formatCode>
                <c:ptCount val="41"/>
                <c:pt idx="0">
                  <c:v>40.340000000000003</c:v>
                </c:pt>
                <c:pt idx="1">
                  <c:v>46.75</c:v>
                </c:pt>
                <c:pt idx="2">
                  <c:v>47.31</c:v>
                </c:pt>
                <c:pt idx="3">
                  <c:v>50.08</c:v>
                </c:pt>
                <c:pt idx="4">
                  <c:v>50.58</c:v>
                </c:pt>
                <c:pt idx="5">
                  <c:v>49.32</c:v>
                </c:pt>
                <c:pt idx="6">
                  <c:v>55.82</c:v>
                </c:pt>
                <c:pt idx="7">
                  <c:v>55.46</c:v>
                </c:pt>
                <c:pt idx="8">
                  <c:v>58.49</c:v>
                </c:pt>
                <c:pt idx="9">
                  <c:v>61.54</c:v>
                </c:pt>
                <c:pt idx="10">
                  <c:v>49.38</c:v>
                </c:pt>
                <c:pt idx="11">
                  <c:v>29.97999999999999</c:v>
                </c:pt>
                <c:pt idx="12">
                  <c:v>26.71</c:v>
                </c:pt>
                <c:pt idx="13">
                  <c:v>29.89</c:v>
                </c:pt>
                <c:pt idx="14">
                  <c:v>33.51</c:v>
                </c:pt>
                <c:pt idx="15">
                  <c:v>37.81</c:v>
                </c:pt>
                <c:pt idx="16">
                  <c:v>32.67</c:v>
                </c:pt>
                <c:pt idx="17">
                  <c:v>43.85</c:v>
                </c:pt>
                <c:pt idx="18">
                  <c:v>68.150000000000006</c:v>
                </c:pt>
                <c:pt idx="19">
                  <c:v>78.48</c:v>
                </c:pt>
                <c:pt idx="20">
                  <c:v>89.9</c:v>
                </c:pt>
                <c:pt idx="21">
                  <c:v>78.5</c:v>
                </c:pt>
                <c:pt idx="22">
                  <c:v>73.599999999999994</c:v>
                </c:pt>
                <c:pt idx="23">
                  <c:v>69.5</c:v>
                </c:pt>
                <c:pt idx="24">
                  <c:v>88.7</c:v>
                </c:pt>
                <c:pt idx="25">
                  <c:v>94.8</c:v>
                </c:pt>
                <c:pt idx="26">
                  <c:v>100.5</c:v>
                </c:pt>
                <c:pt idx="27">
                  <c:v>104.9</c:v>
                </c:pt>
                <c:pt idx="28">
                  <c:v>100.6</c:v>
                </c:pt>
                <c:pt idx="29">
                  <c:v>106.5</c:v>
                </c:pt>
                <c:pt idx="30">
                  <c:v>99.9</c:v>
                </c:pt>
                <c:pt idx="31">
                  <c:v>98.8</c:v>
                </c:pt>
                <c:pt idx="32">
                  <c:v>105.5</c:v>
                </c:pt>
                <c:pt idx="33">
                  <c:v>100.7</c:v>
                </c:pt>
                <c:pt idx="34">
                  <c:v>94.9</c:v>
                </c:pt>
                <c:pt idx="35">
                  <c:v>91.2</c:v>
                </c:pt>
                <c:pt idx="36">
                  <c:v>89</c:v>
                </c:pt>
                <c:pt idx="37">
                  <c:v>87.3</c:v>
                </c:pt>
                <c:pt idx="38">
                  <c:v>79.2</c:v>
                </c:pt>
                <c:pt idx="39">
                  <c:v>68.900000000000006</c:v>
                </c:pt>
                <c:pt idx="40">
                  <c:v>74.900000000000006</c:v>
                </c:pt>
              </c:numCache>
            </c:numRef>
          </c:val>
          <c:smooth val="0"/>
        </c:ser>
        <c:ser>
          <c:idx val="0"/>
          <c:order val="1"/>
          <c:tx>
            <c:strRef>
              <c:f>Sheet1!$C$1</c:f>
              <c:strCache>
                <c:ptCount val="1"/>
                <c:pt idx="0">
                  <c:v>Городские поселения</c:v>
                </c:pt>
              </c:strCache>
            </c:strRef>
          </c:tx>
          <c:spPr>
            <a:ln w="37979">
              <a:solidFill>
                <a:srgbClr val="008000"/>
              </a:solidFill>
              <a:prstDash val="solid"/>
            </a:ln>
          </c:spPr>
          <c:marker>
            <c:symbol val="circle"/>
            <c:size val="6"/>
            <c:spPr>
              <a:solidFill>
                <a:srgbClr val="008000"/>
              </a:solidFill>
              <a:ln>
                <a:solidFill>
                  <a:srgbClr val="008000"/>
                </a:solidFill>
                <a:prstDash val="solid"/>
              </a:ln>
            </c:spPr>
          </c:marker>
          <c:dLbls>
            <c:dLbl>
              <c:idx val="40"/>
              <c:layout>
                <c:manualLayout>
                  <c:x val="-1.3198025857175199E-2"/>
                  <c:y val="6.5107828640579304E-2"/>
                </c:manualLayout>
              </c:layout>
              <c:spPr>
                <a:noFill/>
                <a:ln w="25319">
                  <a:noFill/>
                </a:ln>
              </c:spPr>
              <c:txPr>
                <a:bodyPr/>
                <a:lstStyle/>
                <a:p>
                  <a:pPr>
                    <a:defRPr sz="1371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Sheet1!$A$2:$A$42</c:f>
              <c:numCache>
                <c:formatCode>General</c:formatCode>
                <c:ptCount val="41"/>
                <c:pt idx="0">
                  <c:v>1975</c:v>
                </c:pt>
                <c:pt idx="1">
                  <c:v>1976</c:v>
                </c:pt>
                <c:pt idx="2">
                  <c:v>1977</c:v>
                </c:pt>
                <c:pt idx="3">
                  <c:v>1978</c:v>
                </c:pt>
                <c:pt idx="4">
                  <c:v>1979</c:v>
                </c:pt>
                <c:pt idx="5">
                  <c:v>1980</c:v>
                </c:pt>
                <c:pt idx="6">
                  <c:v>1981</c:v>
                </c:pt>
                <c:pt idx="7">
                  <c:v>1982</c:v>
                </c:pt>
                <c:pt idx="8">
                  <c:v>1983</c:v>
                </c:pt>
                <c:pt idx="9">
                  <c:v>1984</c:v>
                </c:pt>
                <c:pt idx="10">
                  <c:v>1985</c:v>
                </c:pt>
                <c:pt idx="11">
                  <c:v>1986</c:v>
                </c:pt>
                <c:pt idx="12">
                  <c:v>1987</c:v>
                </c:pt>
                <c:pt idx="13">
                  <c:v>1988</c:v>
                </c:pt>
                <c:pt idx="14">
                  <c:v>1989</c:v>
                </c:pt>
                <c:pt idx="15">
                  <c:v>1990</c:v>
                </c:pt>
                <c:pt idx="16">
                  <c:v>1991</c:v>
                </c:pt>
                <c:pt idx="17">
                  <c:v>1992</c:v>
                </c:pt>
                <c:pt idx="18">
                  <c:v>1993</c:v>
                </c:pt>
                <c:pt idx="19">
                  <c:v>1994</c:v>
                </c:pt>
                <c:pt idx="20">
                  <c:v>1995</c:v>
                </c:pt>
                <c:pt idx="21">
                  <c:v>1996</c:v>
                </c:pt>
                <c:pt idx="22">
                  <c:v>1997</c:v>
                </c:pt>
                <c:pt idx="23">
                  <c:v>1998</c:v>
                </c:pt>
                <c:pt idx="24">
                  <c:v>1999</c:v>
                </c:pt>
                <c:pt idx="25">
                  <c:v>2000</c:v>
                </c:pt>
                <c:pt idx="26">
                  <c:v>2001</c:v>
                </c:pt>
                <c:pt idx="27">
                  <c:v>2002</c:v>
                </c:pt>
                <c:pt idx="28">
                  <c:v>2003</c:v>
                </c:pt>
                <c:pt idx="29">
                  <c:v>2004</c:v>
                </c:pt>
                <c:pt idx="30">
                  <c:v>2005</c:v>
                </c:pt>
                <c:pt idx="31">
                  <c:v>2006</c:v>
                </c:pt>
                <c:pt idx="32">
                  <c:v>2007</c:v>
                </c:pt>
                <c:pt idx="33">
                  <c:v>2008</c:v>
                </c:pt>
                <c:pt idx="34">
                  <c:v>2009</c:v>
                </c:pt>
                <c:pt idx="35">
                  <c:v>2010</c:v>
                </c:pt>
                <c:pt idx="36">
                  <c:v>2011</c:v>
                </c:pt>
                <c:pt idx="37">
                  <c:v>2012</c:v>
                </c:pt>
                <c:pt idx="38">
                  <c:v>2013</c:v>
                </c:pt>
                <c:pt idx="39">
                  <c:v>2014</c:v>
                </c:pt>
                <c:pt idx="40">
                  <c:v>2015</c:v>
                </c:pt>
              </c:numCache>
            </c:numRef>
          </c:cat>
          <c:val>
            <c:numRef>
              <c:f>Sheet1!$C$2:$C$42</c:f>
              <c:numCache>
                <c:formatCode>General</c:formatCode>
                <c:ptCount val="41"/>
                <c:pt idx="0">
                  <c:v>40.82</c:v>
                </c:pt>
                <c:pt idx="1">
                  <c:v>44.760000000000012</c:v>
                </c:pt>
                <c:pt idx="2">
                  <c:v>46.04</c:v>
                </c:pt>
                <c:pt idx="3">
                  <c:v>44.97</c:v>
                </c:pt>
                <c:pt idx="4">
                  <c:v>43.39</c:v>
                </c:pt>
                <c:pt idx="5">
                  <c:v>33.380000000000003</c:v>
                </c:pt>
                <c:pt idx="6">
                  <c:v>33.17</c:v>
                </c:pt>
                <c:pt idx="7">
                  <c:v>41.01</c:v>
                </c:pt>
                <c:pt idx="8">
                  <c:v>46.42</c:v>
                </c:pt>
                <c:pt idx="9">
                  <c:v>46.44</c:v>
                </c:pt>
                <c:pt idx="10">
                  <c:v>43.09</c:v>
                </c:pt>
                <c:pt idx="11">
                  <c:v>28.29</c:v>
                </c:pt>
                <c:pt idx="12">
                  <c:v>28.23</c:v>
                </c:pt>
                <c:pt idx="13">
                  <c:v>27.9</c:v>
                </c:pt>
                <c:pt idx="14">
                  <c:v>28.759999999999991</c:v>
                </c:pt>
                <c:pt idx="15">
                  <c:v>32.1</c:v>
                </c:pt>
                <c:pt idx="16">
                  <c:v>31.919999999999991</c:v>
                </c:pt>
                <c:pt idx="17">
                  <c:v>38.909999999999997</c:v>
                </c:pt>
                <c:pt idx="18">
                  <c:v>57.34</c:v>
                </c:pt>
                <c:pt idx="19">
                  <c:v>67.98</c:v>
                </c:pt>
                <c:pt idx="20">
                  <c:v>75</c:v>
                </c:pt>
                <c:pt idx="21">
                  <c:v>68.900000000000006</c:v>
                </c:pt>
                <c:pt idx="22">
                  <c:v>59.3</c:v>
                </c:pt>
                <c:pt idx="23">
                  <c:v>63.9</c:v>
                </c:pt>
                <c:pt idx="24">
                  <c:v>78.099999999999994</c:v>
                </c:pt>
                <c:pt idx="25">
                  <c:v>74.2</c:v>
                </c:pt>
                <c:pt idx="26">
                  <c:v>81.5</c:v>
                </c:pt>
                <c:pt idx="27">
                  <c:v>86.1</c:v>
                </c:pt>
                <c:pt idx="28">
                  <c:v>64</c:v>
                </c:pt>
                <c:pt idx="29">
                  <c:v>60.2</c:v>
                </c:pt>
                <c:pt idx="30">
                  <c:v>56.2</c:v>
                </c:pt>
                <c:pt idx="31">
                  <c:v>54.3</c:v>
                </c:pt>
                <c:pt idx="32">
                  <c:v>65.3</c:v>
                </c:pt>
                <c:pt idx="33">
                  <c:v>52.6</c:v>
                </c:pt>
                <c:pt idx="34">
                  <c:v>58.7</c:v>
                </c:pt>
                <c:pt idx="35">
                  <c:v>51.9</c:v>
                </c:pt>
                <c:pt idx="36">
                  <c:v>53.9</c:v>
                </c:pt>
                <c:pt idx="37">
                  <c:v>43.7</c:v>
                </c:pt>
                <c:pt idx="38">
                  <c:v>41.7</c:v>
                </c:pt>
                <c:pt idx="39">
                  <c:v>37.299999999999997</c:v>
                </c:pt>
                <c:pt idx="40">
                  <c:v>38.200000000000003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6872064"/>
        <c:axId val="46873600"/>
      </c:lineChart>
      <c:catAx>
        <c:axId val="468720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6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400" b="1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  <c:crossAx val="46873600"/>
        <c:crosses val="autoZero"/>
        <c:auto val="1"/>
        <c:lblAlgn val="ctr"/>
        <c:lblOffset val="100"/>
        <c:tickLblSkip val="5"/>
        <c:tickMarkSkip val="1"/>
        <c:noMultiLvlLbl val="0"/>
      </c:catAx>
      <c:valAx>
        <c:axId val="46873600"/>
        <c:scaling>
          <c:orientation val="minMax"/>
        </c:scaling>
        <c:delete val="0"/>
        <c:axPos val="l"/>
        <c:majorGridlines>
          <c:spPr>
            <a:ln w="12660">
              <a:solidFill>
                <a:srgbClr val="FFFFFF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316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400" b="1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  <c:crossAx val="46872064"/>
        <c:crosses val="autoZero"/>
        <c:crossBetween val="between"/>
      </c:valAx>
      <c:spPr>
        <a:noFill/>
        <a:ln w="25319">
          <a:noFill/>
        </a:ln>
      </c:spPr>
    </c:plotArea>
    <c:legend>
      <c:legendPos val="b"/>
      <c:layout>
        <c:manualLayout>
          <c:xMode val="edge"/>
          <c:yMode val="edge"/>
          <c:x val="9.9041533546325805E-2"/>
          <c:y val="0.93059125964010703"/>
          <c:w val="0.86741214057507998"/>
          <c:h val="6.1696658097686402E-2"/>
        </c:manualLayout>
      </c:layout>
      <c:overlay val="0"/>
      <c:spPr>
        <a:solidFill>
          <a:srgbClr val="FFFFFF"/>
        </a:solidFill>
        <a:ln w="25319">
          <a:noFill/>
        </a:ln>
      </c:spPr>
      <c:txPr>
        <a:bodyPr/>
        <a:lstStyle/>
        <a:p>
          <a:pPr>
            <a:defRPr sz="1400" b="1" i="0" u="none" strike="noStrike" baseline="0">
              <a:solidFill>
                <a:srgbClr val="000000"/>
              </a:solidFill>
              <a:latin typeface="Times New Roman"/>
              <a:ea typeface="Times New Roman"/>
              <a:cs typeface="Times New Roman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rgbClr val="FFFFFF"/>
    </a:solidFill>
    <a:ln>
      <a:noFill/>
    </a:ln>
  </c:spPr>
  <c:txPr>
    <a:bodyPr/>
    <a:lstStyle/>
    <a:p>
      <a:pPr>
        <a:defRPr sz="2118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7770700636942699E-2"/>
          <c:y val="3.8095238095238099E-2"/>
          <c:w val="0.90923566878980899"/>
          <c:h val="0.79660016221142405"/>
        </c:manualLayout>
      </c:layout>
      <c:lineChart>
        <c:grouping val="standard"/>
        <c:varyColors val="0"/>
        <c:ser>
          <c:idx val="1"/>
          <c:order val="0"/>
          <c:tx>
            <c:strRef>
              <c:f>Sheet1!$B$1</c:f>
              <c:strCache>
                <c:ptCount val="1"/>
                <c:pt idx="0">
                  <c:v>Забайкальский край</c:v>
                </c:pt>
              </c:strCache>
            </c:strRef>
          </c:tx>
          <c:spPr>
            <a:ln w="38001">
              <a:solidFill>
                <a:srgbClr val="FF0000"/>
              </a:solidFill>
              <a:prstDash val="solid"/>
            </a:ln>
          </c:spPr>
          <c:marker>
            <c:symbol val="square"/>
            <c:size val="6"/>
            <c:spPr>
              <a:solidFill>
                <a:srgbClr val="FF0000"/>
              </a:solidFill>
              <a:ln>
                <a:solidFill>
                  <a:srgbClr val="FF0000"/>
                </a:solidFill>
                <a:prstDash val="solid"/>
              </a:ln>
            </c:spPr>
          </c:marker>
          <c:cat>
            <c:numRef>
              <c:f>Sheet1!$A$2:$A$43</c:f>
              <c:numCache>
                <c:formatCode>General</c:formatCode>
                <c:ptCount val="42"/>
                <c:pt idx="0">
                  <c:v>1975</c:v>
                </c:pt>
                <c:pt idx="1">
                  <c:v>1976</c:v>
                </c:pt>
                <c:pt idx="2">
                  <c:v>1977</c:v>
                </c:pt>
                <c:pt idx="3">
                  <c:v>1978</c:v>
                </c:pt>
                <c:pt idx="4">
                  <c:v>1979</c:v>
                </c:pt>
                <c:pt idx="5">
                  <c:v>1980</c:v>
                </c:pt>
                <c:pt idx="6">
                  <c:v>1981</c:v>
                </c:pt>
                <c:pt idx="7">
                  <c:v>1982</c:v>
                </c:pt>
                <c:pt idx="8">
                  <c:v>1983</c:v>
                </c:pt>
                <c:pt idx="9">
                  <c:v>1984</c:v>
                </c:pt>
                <c:pt idx="10">
                  <c:v>1985</c:v>
                </c:pt>
                <c:pt idx="11">
                  <c:v>1986</c:v>
                </c:pt>
                <c:pt idx="12">
                  <c:v>1987</c:v>
                </c:pt>
                <c:pt idx="13">
                  <c:v>1988</c:v>
                </c:pt>
                <c:pt idx="14">
                  <c:v>1989</c:v>
                </c:pt>
                <c:pt idx="15">
                  <c:v>1990</c:v>
                </c:pt>
                <c:pt idx="16">
                  <c:v>1991</c:v>
                </c:pt>
                <c:pt idx="17">
                  <c:v>1992</c:v>
                </c:pt>
                <c:pt idx="18">
                  <c:v>1993</c:v>
                </c:pt>
                <c:pt idx="19">
                  <c:v>1994</c:v>
                </c:pt>
                <c:pt idx="20">
                  <c:v>1995</c:v>
                </c:pt>
                <c:pt idx="21">
                  <c:v>1996</c:v>
                </c:pt>
                <c:pt idx="22">
                  <c:v>1997</c:v>
                </c:pt>
                <c:pt idx="23">
                  <c:v>1998</c:v>
                </c:pt>
                <c:pt idx="24">
                  <c:v>1999</c:v>
                </c:pt>
                <c:pt idx="25">
                  <c:v>2000</c:v>
                </c:pt>
                <c:pt idx="26">
                  <c:v>2001</c:v>
                </c:pt>
                <c:pt idx="27">
                  <c:v>2002</c:v>
                </c:pt>
                <c:pt idx="28">
                  <c:v>2003</c:v>
                </c:pt>
                <c:pt idx="29">
                  <c:v>2004</c:v>
                </c:pt>
                <c:pt idx="30">
                  <c:v>2005</c:v>
                </c:pt>
                <c:pt idx="31">
                  <c:v>2006</c:v>
                </c:pt>
                <c:pt idx="32">
                  <c:v>2007</c:v>
                </c:pt>
                <c:pt idx="33">
                  <c:v>2008</c:v>
                </c:pt>
                <c:pt idx="34">
                  <c:v>2009</c:v>
                </c:pt>
                <c:pt idx="35">
                  <c:v>2010</c:v>
                </c:pt>
                <c:pt idx="36">
                  <c:v>2011</c:v>
                </c:pt>
                <c:pt idx="37">
                  <c:v>2012</c:v>
                </c:pt>
                <c:pt idx="38">
                  <c:v>2013</c:v>
                </c:pt>
                <c:pt idx="39">
                  <c:v>2014</c:v>
                </c:pt>
                <c:pt idx="40">
                  <c:v>2015</c:v>
                </c:pt>
                <c:pt idx="41">
                  <c:v>2016</c:v>
                </c:pt>
              </c:numCache>
            </c:numRef>
          </c:cat>
          <c:val>
            <c:numRef>
              <c:f>Sheet1!$B$2:$B$43</c:f>
              <c:numCache>
                <c:formatCode>General</c:formatCode>
                <c:ptCount val="42"/>
                <c:pt idx="0">
                  <c:v>16.7</c:v>
                </c:pt>
                <c:pt idx="1">
                  <c:v>12.88</c:v>
                </c:pt>
                <c:pt idx="2">
                  <c:v>16.61000000000001</c:v>
                </c:pt>
                <c:pt idx="3">
                  <c:v>23.64</c:v>
                </c:pt>
                <c:pt idx="4">
                  <c:v>25.07</c:v>
                </c:pt>
                <c:pt idx="5">
                  <c:v>19.079999999999991</c:v>
                </c:pt>
                <c:pt idx="6">
                  <c:v>15.33</c:v>
                </c:pt>
                <c:pt idx="7">
                  <c:v>19.420000000000002</c:v>
                </c:pt>
                <c:pt idx="8">
                  <c:v>19.23</c:v>
                </c:pt>
                <c:pt idx="9">
                  <c:v>17.5</c:v>
                </c:pt>
                <c:pt idx="10">
                  <c:v>15.58</c:v>
                </c:pt>
                <c:pt idx="11">
                  <c:v>5.73</c:v>
                </c:pt>
                <c:pt idx="12">
                  <c:v>5.0999999999999996</c:v>
                </c:pt>
                <c:pt idx="13">
                  <c:v>4.8899999999999997</c:v>
                </c:pt>
                <c:pt idx="14">
                  <c:v>4.71</c:v>
                </c:pt>
                <c:pt idx="15">
                  <c:v>11.59</c:v>
                </c:pt>
                <c:pt idx="16">
                  <c:v>10.54</c:v>
                </c:pt>
                <c:pt idx="17">
                  <c:v>15.68</c:v>
                </c:pt>
                <c:pt idx="18">
                  <c:v>31.2</c:v>
                </c:pt>
                <c:pt idx="19">
                  <c:v>55.15</c:v>
                </c:pt>
                <c:pt idx="20">
                  <c:v>39.9</c:v>
                </c:pt>
                <c:pt idx="21">
                  <c:v>35.5</c:v>
                </c:pt>
                <c:pt idx="22">
                  <c:v>30.9</c:v>
                </c:pt>
                <c:pt idx="23">
                  <c:v>24.3</c:v>
                </c:pt>
                <c:pt idx="24">
                  <c:v>31.5</c:v>
                </c:pt>
                <c:pt idx="25">
                  <c:v>47.1</c:v>
                </c:pt>
                <c:pt idx="26">
                  <c:v>57.8</c:v>
                </c:pt>
                <c:pt idx="27">
                  <c:v>65.099999999999994</c:v>
                </c:pt>
                <c:pt idx="28">
                  <c:v>68.8</c:v>
                </c:pt>
                <c:pt idx="29">
                  <c:v>60.2</c:v>
                </c:pt>
                <c:pt idx="30">
                  <c:v>65.7</c:v>
                </c:pt>
                <c:pt idx="31">
                  <c:v>50.4</c:v>
                </c:pt>
                <c:pt idx="32">
                  <c:v>35.299999999999997</c:v>
                </c:pt>
                <c:pt idx="33">
                  <c:v>25.6</c:v>
                </c:pt>
                <c:pt idx="34">
                  <c:v>28</c:v>
                </c:pt>
                <c:pt idx="35">
                  <c:v>29.4</c:v>
                </c:pt>
                <c:pt idx="36">
                  <c:v>22.9</c:v>
                </c:pt>
                <c:pt idx="37">
                  <c:v>22.1</c:v>
                </c:pt>
                <c:pt idx="38">
                  <c:v>15.5</c:v>
                </c:pt>
                <c:pt idx="39">
                  <c:v>17.8</c:v>
                </c:pt>
                <c:pt idx="40">
                  <c:v>14.9</c:v>
                </c:pt>
                <c:pt idx="41">
                  <c:v>12.1</c:v>
                </c:pt>
              </c:numCache>
            </c:numRef>
          </c:val>
          <c:smooth val="0"/>
        </c:ser>
        <c:ser>
          <c:idx val="0"/>
          <c:order val="1"/>
          <c:tx>
            <c:strRef>
              <c:f>Sheet1!$C$1</c:f>
              <c:strCache>
                <c:ptCount val="1"/>
                <c:pt idx="0">
                  <c:v>РФ</c:v>
                </c:pt>
              </c:strCache>
            </c:strRef>
          </c:tx>
          <c:spPr>
            <a:ln>
              <a:solidFill>
                <a:srgbClr val="00B050"/>
              </a:solidFill>
            </a:ln>
          </c:spPr>
          <c:marker>
            <c:symbol val="diamond"/>
            <c:size val="10"/>
            <c:spPr>
              <a:solidFill>
                <a:srgbClr val="00B050"/>
              </a:solidFill>
              <a:ln>
                <a:solidFill>
                  <a:srgbClr val="00B050"/>
                </a:solidFill>
              </a:ln>
            </c:spPr>
          </c:marker>
          <c:cat>
            <c:numRef>
              <c:f>Sheet1!$A$2:$A$43</c:f>
              <c:numCache>
                <c:formatCode>General</c:formatCode>
                <c:ptCount val="42"/>
                <c:pt idx="0">
                  <c:v>1975</c:v>
                </c:pt>
                <c:pt idx="1">
                  <c:v>1976</c:v>
                </c:pt>
                <c:pt idx="2">
                  <c:v>1977</c:v>
                </c:pt>
                <c:pt idx="3">
                  <c:v>1978</c:v>
                </c:pt>
                <c:pt idx="4">
                  <c:v>1979</c:v>
                </c:pt>
                <c:pt idx="5">
                  <c:v>1980</c:v>
                </c:pt>
                <c:pt idx="6">
                  <c:v>1981</c:v>
                </c:pt>
                <c:pt idx="7">
                  <c:v>1982</c:v>
                </c:pt>
                <c:pt idx="8">
                  <c:v>1983</c:v>
                </c:pt>
                <c:pt idx="9">
                  <c:v>1984</c:v>
                </c:pt>
                <c:pt idx="10">
                  <c:v>1985</c:v>
                </c:pt>
                <c:pt idx="11">
                  <c:v>1986</c:v>
                </c:pt>
                <c:pt idx="12">
                  <c:v>1987</c:v>
                </c:pt>
                <c:pt idx="13">
                  <c:v>1988</c:v>
                </c:pt>
                <c:pt idx="14">
                  <c:v>1989</c:v>
                </c:pt>
                <c:pt idx="15">
                  <c:v>1990</c:v>
                </c:pt>
                <c:pt idx="16">
                  <c:v>1991</c:v>
                </c:pt>
                <c:pt idx="17">
                  <c:v>1992</c:v>
                </c:pt>
                <c:pt idx="18">
                  <c:v>1993</c:v>
                </c:pt>
                <c:pt idx="19">
                  <c:v>1994</c:v>
                </c:pt>
                <c:pt idx="20">
                  <c:v>1995</c:v>
                </c:pt>
                <c:pt idx="21">
                  <c:v>1996</c:v>
                </c:pt>
                <c:pt idx="22">
                  <c:v>1997</c:v>
                </c:pt>
                <c:pt idx="23">
                  <c:v>1998</c:v>
                </c:pt>
                <c:pt idx="24">
                  <c:v>1999</c:v>
                </c:pt>
                <c:pt idx="25">
                  <c:v>2000</c:v>
                </c:pt>
                <c:pt idx="26">
                  <c:v>2001</c:v>
                </c:pt>
                <c:pt idx="27">
                  <c:v>2002</c:v>
                </c:pt>
                <c:pt idx="28">
                  <c:v>2003</c:v>
                </c:pt>
                <c:pt idx="29">
                  <c:v>2004</c:v>
                </c:pt>
                <c:pt idx="30">
                  <c:v>2005</c:v>
                </c:pt>
                <c:pt idx="31">
                  <c:v>2006</c:v>
                </c:pt>
                <c:pt idx="32">
                  <c:v>2007</c:v>
                </c:pt>
                <c:pt idx="33">
                  <c:v>2008</c:v>
                </c:pt>
                <c:pt idx="34">
                  <c:v>2009</c:v>
                </c:pt>
                <c:pt idx="35">
                  <c:v>2010</c:v>
                </c:pt>
                <c:pt idx="36">
                  <c:v>2011</c:v>
                </c:pt>
                <c:pt idx="37">
                  <c:v>2012</c:v>
                </c:pt>
                <c:pt idx="38">
                  <c:v>2013</c:v>
                </c:pt>
                <c:pt idx="39">
                  <c:v>2014</c:v>
                </c:pt>
                <c:pt idx="40">
                  <c:v>2015</c:v>
                </c:pt>
                <c:pt idx="41">
                  <c:v>2016</c:v>
                </c:pt>
              </c:numCache>
            </c:numRef>
          </c:cat>
          <c:val>
            <c:numRef>
              <c:f>Sheet1!$C$2:$C$43</c:f>
              <c:numCache>
                <c:formatCode>General</c:formatCode>
                <c:ptCount val="42"/>
                <c:pt idx="5">
                  <c:v>23</c:v>
                </c:pt>
                <c:pt idx="6">
                  <c:v>21</c:v>
                </c:pt>
                <c:pt idx="7">
                  <c:v>20</c:v>
                </c:pt>
                <c:pt idx="8">
                  <c:v>19</c:v>
                </c:pt>
                <c:pt idx="9">
                  <c:v>20</c:v>
                </c:pt>
                <c:pt idx="10">
                  <c:v>16</c:v>
                </c:pt>
                <c:pt idx="11">
                  <c:v>9.5</c:v>
                </c:pt>
                <c:pt idx="12">
                  <c:v>7.9</c:v>
                </c:pt>
                <c:pt idx="13">
                  <c:v>7.5</c:v>
                </c:pt>
                <c:pt idx="14">
                  <c:v>8.5</c:v>
                </c:pt>
                <c:pt idx="15">
                  <c:v>10.8</c:v>
                </c:pt>
                <c:pt idx="16">
                  <c:v>11.2</c:v>
                </c:pt>
                <c:pt idx="17">
                  <c:v>17.600000000000001</c:v>
                </c:pt>
                <c:pt idx="18">
                  <c:v>31.2</c:v>
                </c:pt>
                <c:pt idx="19">
                  <c:v>37.799999999999997</c:v>
                </c:pt>
                <c:pt idx="20">
                  <c:v>29.5</c:v>
                </c:pt>
                <c:pt idx="21">
                  <c:v>24</c:v>
                </c:pt>
                <c:pt idx="22">
                  <c:v>19.100000000000001</c:v>
                </c:pt>
                <c:pt idx="23">
                  <c:v>17.8</c:v>
                </c:pt>
                <c:pt idx="24">
                  <c:v>20.399999999999999</c:v>
                </c:pt>
                <c:pt idx="25">
                  <c:v>25.6</c:v>
                </c:pt>
                <c:pt idx="26">
                  <c:v>28.4</c:v>
                </c:pt>
                <c:pt idx="27">
                  <c:v>31.3</c:v>
                </c:pt>
                <c:pt idx="28">
                  <c:v>31.4</c:v>
                </c:pt>
                <c:pt idx="29">
                  <c:v>29.7</c:v>
                </c:pt>
                <c:pt idx="30">
                  <c:v>28.6</c:v>
                </c:pt>
                <c:pt idx="31">
                  <c:v>23</c:v>
                </c:pt>
                <c:pt idx="32">
                  <c:v>15</c:v>
                </c:pt>
                <c:pt idx="33">
                  <c:v>16.899999999999999</c:v>
                </c:pt>
                <c:pt idx="34">
                  <c:v>15</c:v>
                </c:pt>
                <c:pt idx="35">
                  <c:v>10.1</c:v>
                </c:pt>
                <c:pt idx="36">
                  <c:v>8.2000000000000011</c:v>
                </c:pt>
                <c:pt idx="37">
                  <c:v>7</c:v>
                </c:pt>
                <c:pt idx="38">
                  <c:v>6.8</c:v>
                </c:pt>
                <c:pt idx="39">
                  <c:v>6.7</c:v>
                </c:pt>
                <c:pt idx="40">
                  <c:v>6.5</c:v>
                </c:pt>
                <c:pt idx="41">
                  <c:v>5.7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3818752"/>
        <c:axId val="103825792"/>
      </c:lineChart>
      <c:catAx>
        <c:axId val="1038187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67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400" b="1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  <c:crossAx val="103825792"/>
        <c:crosses val="autoZero"/>
        <c:auto val="1"/>
        <c:lblAlgn val="ctr"/>
        <c:lblOffset val="100"/>
        <c:tickLblSkip val="5"/>
        <c:tickMarkSkip val="1"/>
        <c:noMultiLvlLbl val="0"/>
      </c:catAx>
      <c:valAx>
        <c:axId val="103825792"/>
        <c:scaling>
          <c:orientation val="minMax"/>
        </c:scaling>
        <c:delete val="0"/>
        <c:axPos val="l"/>
        <c:majorGridlines>
          <c:spPr>
            <a:ln w="12667">
              <a:solidFill>
                <a:srgbClr val="FFFFFF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3167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400" b="1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  <c:crossAx val="103818752"/>
        <c:crosses val="autoZero"/>
        <c:crossBetween val="between"/>
        <c:majorUnit val="20"/>
      </c:valAx>
      <c:spPr>
        <a:noFill/>
        <a:ln w="25334">
          <a:noFill/>
        </a:ln>
      </c:spPr>
    </c:plotArea>
    <c:legend>
      <c:legendPos val="b"/>
      <c:layout>
        <c:manualLayout>
          <c:xMode val="edge"/>
          <c:yMode val="edge"/>
          <c:x val="0.33490889038712501"/>
          <c:y val="0.92591801762764303"/>
          <c:w val="0.38742456487547"/>
          <c:h val="6.24676945628252E-2"/>
        </c:manualLayout>
      </c:layout>
      <c:overlay val="0"/>
      <c:spPr>
        <a:solidFill>
          <a:srgbClr val="FFFFFF"/>
        </a:solidFill>
        <a:ln w="25334">
          <a:noFill/>
        </a:ln>
      </c:spPr>
      <c:txPr>
        <a:bodyPr/>
        <a:lstStyle/>
        <a:p>
          <a:pPr>
            <a:defRPr sz="1600" b="1" i="0" u="none" strike="noStrike" baseline="0">
              <a:solidFill>
                <a:srgbClr val="000000"/>
              </a:solidFill>
              <a:latin typeface="Times New Roman"/>
              <a:ea typeface="Times New Roman"/>
              <a:cs typeface="Times New Roman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tx1"/>
    </a:solidFill>
    <a:ln>
      <a:noFill/>
    </a:ln>
  </c:spPr>
  <c:txPr>
    <a:bodyPr/>
    <a:lstStyle/>
    <a:p>
      <a:pPr>
        <a:defRPr sz="2244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7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8336249522441398E-2"/>
          <c:y val="4.8584331587716599E-2"/>
          <c:w val="0.94690712699573398"/>
          <c:h val="0.681247972765051"/>
        </c:manualLayout>
      </c:layout>
      <c:pie3DChart>
        <c:varyColors val="1"/>
        <c:ser>
          <c:idx val="1"/>
          <c:order val="0"/>
          <c:tx>
            <c:strRef>
              <c:f>Sheet1!$A$2</c:f>
              <c:strCache>
                <c:ptCount val="1"/>
                <c:pt idx="0">
                  <c:v>Восток</c:v>
                </c:pt>
              </c:strCache>
            </c:strRef>
          </c:tx>
          <c:spPr>
            <a:solidFill>
              <a:srgbClr val="993366"/>
            </a:solidFill>
            <a:ln w="12675">
              <a:solidFill>
                <a:srgbClr val="000000"/>
              </a:solidFill>
              <a:prstDash val="solid"/>
            </a:ln>
          </c:spPr>
          <c:explosion val="25"/>
          <c:dPt>
            <c:idx val="0"/>
            <c:bubble3D val="0"/>
            <c:spPr>
              <a:solidFill>
                <a:srgbClr val="9999FF"/>
              </a:solidFill>
              <a:ln w="12675">
                <a:solidFill>
                  <a:srgbClr val="000000"/>
                </a:solidFill>
                <a:prstDash val="solid"/>
              </a:ln>
            </c:spPr>
          </c:dPt>
          <c:dPt>
            <c:idx val="2"/>
            <c:bubble3D val="0"/>
            <c:spPr>
              <a:solidFill>
                <a:srgbClr val="FFFFCC"/>
              </a:solidFill>
              <a:ln w="12675">
                <a:solidFill>
                  <a:srgbClr val="000000"/>
                </a:solidFill>
                <a:prstDash val="solid"/>
              </a:ln>
            </c:spPr>
          </c:dPt>
          <c:dPt>
            <c:idx val="3"/>
            <c:bubble3D val="0"/>
            <c:spPr>
              <a:solidFill>
                <a:srgbClr val="CCFFFF"/>
              </a:solidFill>
              <a:ln w="12675">
                <a:solidFill>
                  <a:srgbClr val="000000"/>
                </a:solidFill>
                <a:prstDash val="solid"/>
              </a:ln>
            </c:spPr>
          </c:dPt>
          <c:dPt>
            <c:idx val="4"/>
            <c:bubble3D val="0"/>
            <c:spPr>
              <a:solidFill>
                <a:srgbClr val="660066"/>
              </a:solidFill>
              <a:ln w="12675">
                <a:solidFill>
                  <a:srgbClr val="000000"/>
                </a:solidFill>
                <a:prstDash val="solid"/>
              </a:ln>
            </c:spPr>
          </c:dPt>
          <c:dPt>
            <c:idx val="5"/>
            <c:bubble3D val="0"/>
            <c:spPr>
              <a:solidFill>
                <a:srgbClr val="FF8080"/>
              </a:solidFill>
              <a:ln w="12675">
                <a:solidFill>
                  <a:srgbClr val="000000"/>
                </a:solidFill>
                <a:prstDash val="solid"/>
              </a:ln>
            </c:spPr>
          </c:dPt>
          <c:dLbls>
            <c:dLbl>
              <c:idx val="0"/>
              <c:layout>
                <c:manualLayout>
                  <c:x val="0.32310895263313799"/>
                  <c:y val="9.2069387574054695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2.67157766612852E-2"/>
                  <c:y val="0.136959646588839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9.4513776115940501E-3"/>
                  <c:y val="0.16690314032289399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8.0069063545349595E-2"/>
                  <c:y val="0.13012387964947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0.194469216492129"/>
                  <c:y val="0.21668646541710501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3.2840722495895199E-3"/>
                  <c:y val="0.192431064360198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numFmt formatCode="0%" sourceLinked="0"/>
            <c:spPr>
              <a:solidFill>
                <a:srgbClr val="FFFFFF"/>
              </a:solidFill>
              <a:ln w="6350">
                <a:solidFill>
                  <a:schemeClr val="tx1"/>
                </a:solidFill>
              </a:ln>
            </c:spPr>
            <c:txPr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Sheet1!$B$1:$G$1</c:f>
              <c:strCache>
                <c:ptCount val="6"/>
                <c:pt idx="0">
                  <c:v>здоровые</c:v>
                </c:pt>
                <c:pt idx="1">
                  <c:v>умственная отсталость</c:v>
                </c:pt>
                <c:pt idx="2">
                  <c:v>психопатии</c:v>
                </c:pt>
                <c:pt idx="3">
                  <c:v>инфантилизм</c:v>
                </c:pt>
                <c:pt idx="4">
                  <c:v>орг.недостаточность</c:v>
                </c:pt>
                <c:pt idx="5">
                  <c:v>злоуп.алкоголем</c:v>
                </c:pt>
              </c:strCache>
            </c:strRef>
          </c:cat>
          <c:val>
            <c:numRef>
              <c:f>Sheet1!$B$2:$G$2</c:f>
              <c:numCache>
                <c:formatCode>General</c:formatCode>
                <c:ptCount val="6"/>
                <c:pt idx="0">
                  <c:v>53</c:v>
                </c:pt>
                <c:pt idx="1">
                  <c:v>12</c:v>
                </c:pt>
                <c:pt idx="2">
                  <c:v>6</c:v>
                </c:pt>
                <c:pt idx="3">
                  <c:v>9</c:v>
                </c:pt>
                <c:pt idx="4">
                  <c:v>13</c:v>
                </c:pt>
                <c:pt idx="5">
                  <c:v>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350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998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0.72917</cdr:x>
      <cdr:y>0.14206</cdr:y>
    </cdr:from>
    <cdr:to>
      <cdr:x>0.92883</cdr:x>
      <cdr:y>0.22308</cdr:y>
    </cdr:to>
    <cdr:sp macro="" textlink="">
      <cdr:nvSpPr>
        <cdr:cNvPr id="2" name="Text Box 3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000792" y="642942"/>
          <a:ext cx="1643075" cy="366713"/>
        </a:xfrm>
        <a:prstGeom xmlns:a="http://schemas.openxmlformats.org/drawingml/2006/main" prst="rect">
          <a:avLst/>
        </a:prstGeom>
        <a:solidFill xmlns:a="http://schemas.openxmlformats.org/drawingml/2006/main">
          <a:srgbClr val="FFFFFF"/>
        </a:solidFill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="horz" wrap="square" lIns="91440" tIns="45720" rIns="91440" bIns="45720" numCol="1" anchor="t" anchorCtr="0" compatLnSpc="1">
          <a:prstTxWarp prst="textNoShape">
            <a:avLst/>
          </a:prstTxWarp>
        </a:bodyPr>
        <a:lstStyle xmlns:a="http://schemas.openxmlformats.org/drawingml/2006/main">
          <a:defPPr>
            <a:defRPr lang="ru-RU"/>
          </a:defPPr>
          <a:lvl1pPr algn="l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rgbClr val="FFFFFF"/>
              </a:solidFill>
              <a:latin typeface="Arial" charset="0"/>
              <a:cs typeface="Arial" charset="0"/>
            </a:defRPr>
          </a:lvl1pPr>
          <a:lvl2pPr marL="457200" algn="l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rgbClr val="FFFFFF"/>
              </a:solidFill>
              <a:latin typeface="Arial" charset="0"/>
              <a:cs typeface="Arial" charset="0"/>
            </a:defRPr>
          </a:lvl2pPr>
          <a:lvl3pPr marL="914400" algn="l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rgbClr val="FFFFFF"/>
              </a:solidFill>
              <a:latin typeface="Arial" charset="0"/>
              <a:cs typeface="Arial" charset="0"/>
            </a:defRPr>
          </a:lvl3pPr>
          <a:lvl4pPr marL="1371600" algn="l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rgbClr val="FFFFFF"/>
              </a:solidFill>
              <a:latin typeface="Arial" charset="0"/>
              <a:cs typeface="Arial" charset="0"/>
            </a:defRPr>
          </a:lvl4pPr>
          <a:lvl5pPr marL="1828800" algn="l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rgbClr val="FFFFFF"/>
              </a:solidFill>
              <a:latin typeface="Arial" charset="0"/>
              <a:cs typeface="Arial" charset="0"/>
            </a:defRPr>
          </a:lvl5pPr>
          <a:lvl6pPr marL="2286000" algn="l" defTabSz="914400" rtl="0" eaLnBrk="1" latinLnBrk="0" hangingPunct="1">
            <a:defRPr kern="1200">
              <a:solidFill>
                <a:srgbClr val="FFFFFF"/>
              </a:solidFill>
              <a:latin typeface="Arial" charset="0"/>
              <a:cs typeface="Arial" charset="0"/>
            </a:defRPr>
          </a:lvl6pPr>
          <a:lvl7pPr marL="2743200" algn="l" defTabSz="914400" rtl="0" eaLnBrk="1" latinLnBrk="0" hangingPunct="1">
            <a:defRPr kern="1200">
              <a:solidFill>
                <a:srgbClr val="FFFFFF"/>
              </a:solidFill>
              <a:latin typeface="Arial" charset="0"/>
              <a:cs typeface="Arial" charset="0"/>
            </a:defRPr>
          </a:lvl7pPr>
          <a:lvl8pPr marL="3200400" algn="l" defTabSz="914400" rtl="0" eaLnBrk="1" latinLnBrk="0" hangingPunct="1">
            <a:defRPr kern="1200">
              <a:solidFill>
                <a:srgbClr val="FFFFFF"/>
              </a:solidFill>
              <a:latin typeface="Arial" charset="0"/>
              <a:cs typeface="Arial" charset="0"/>
            </a:defRPr>
          </a:lvl8pPr>
          <a:lvl9pPr marL="3657600" algn="l" defTabSz="914400" rtl="0" eaLnBrk="1" latinLnBrk="0" hangingPunct="1">
            <a:defRPr kern="1200">
              <a:solidFill>
                <a:srgbClr val="FFFFFF"/>
              </a:solidFill>
              <a:latin typeface="Arial" charset="0"/>
              <a:cs typeface="Arial" charset="0"/>
            </a:defRPr>
          </a:lvl9pPr>
        </a:lstStyle>
        <a:p xmlns:a="http://schemas.openxmlformats.org/drawingml/2006/main"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ts val="1000"/>
            </a:spcAft>
            <a:buClrTx/>
            <a:buSzTx/>
            <a:buFontTx/>
            <a:buNone/>
            <a:tabLst/>
          </a:pPr>
          <a:r>
            <a:rPr kumimoji="0" lang="ru-RU" sz="1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libri" pitchFamily="34" charset="0"/>
              <a:cs typeface="Arial" pitchFamily="34" charset="0"/>
            </a:rPr>
            <a:t>Смертность</a:t>
          </a:r>
          <a:endParaRPr kumimoji="0" lang="ru-RU" sz="1800" b="0" i="0" u="none" strike="noStrike" cap="none" normalizeH="0" baseline="0" dirty="0" smtClean="0">
            <a:ln>
              <a:noFill/>
            </a:ln>
            <a:solidFill>
              <a:srgbClr val="FFFFFF"/>
            </a:solidFill>
            <a:effectLst/>
            <a:latin typeface="Arial" pitchFamily="34" charset="0"/>
            <a:cs typeface="Arial" pitchFamily="34" charset="0"/>
          </a:endParaRPr>
        </a:p>
      </cdr:txBody>
    </cdr:sp>
  </cdr:relSizeAnchor>
  <cdr:relSizeAnchor xmlns:cdr="http://schemas.openxmlformats.org/drawingml/2006/chartDrawing">
    <cdr:from>
      <cdr:x>0.74653</cdr:x>
      <cdr:y>0.5107</cdr:y>
    </cdr:from>
    <cdr:to>
      <cdr:x>0.91822</cdr:x>
      <cdr:y>0.58155</cdr:y>
    </cdr:to>
    <cdr:sp macro="" textlink="">
      <cdr:nvSpPr>
        <cdr:cNvPr id="3" name="Text Box 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143668" y="2311409"/>
          <a:ext cx="1412875" cy="320675"/>
        </a:xfrm>
        <a:prstGeom xmlns:a="http://schemas.openxmlformats.org/drawingml/2006/main" prst="rect">
          <a:avLst/>
        </a:prstGeom>
        <a:solidFill xmlns:a="http://schemas.openxmlformats.org/drawingml/2006/main">
          <a:srgbClr val="FFFFFF"/>
        </a:solidFill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="horz" wrap="square" lIns="91440" tIns="45720" rIns="91440" bIns="45720" numCol="1" anchor="t" anchorCtr="0" compatLnSpc="1">
          <a:prstTxWarp prst="textNoShape">
            <a:avLst/>
          </a:prstTxWarp>
        </a:bodyPr>
        <a:lstStyle xmlns:a="http://schemas.openxmlformats.org/drawingml/2006/main">
          <a:defPPr>
            <a:defRPr lang="ru-RU"/>
          </a:defPPr>
          <a:lvl1pPr algn="l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rgbClr val="FFFFFF"/>
              </a:solidFill>
              <a:latin typeface="Arial" charset="0"/>
              <a:cs typeface="Arial" charset="0"/>
            </a:defRPr>
          </a:lvl1pPr>
          <a:lvl2pPr marL="457200" algn="l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rgbClr val="FFFFFF"/>
              </a:solidFill>
              <a:latin typeface="Arial" charset="0"/>
              <a:cs typeface="Arial" charset="0"/>
            </a:defRPr>
          </a:lvl2pPr>
          <a:lvl3pPr marL="914400" algn="l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rgbClr val="FFFFFF"/>
              </a:solidFill>
              <a:latin typeface="Arial" charset="0"/>
              <a:cs typeface="Arial" charset="0"/>
            </a:defRPr>
          </a:lvl3pPr>
          <a:lvl4pPr marL="1371600" algn="l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rgbClr val="FFFFFF"/>
              </a:solidFill>
              <a:latin typeface="Arial" charset="0"/>
              <a:cs typeface="Arial" charset="0"/>
            </a:defRPr>
          </a:lvl4pPr>
          <a:lvl5pPr marL="1828800" algn="l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rgbClr val="FFFFFF"/>
              </a:solidFill>
              <a:latin typeface="Arial" charset="0"/>
              <a:cs typeface="Arial" charset="0"/>
            </a:defRPr>
          </a:lvl5pPr>
          <a:lvl6pPr marL="2286000" algn="l" defTabSz="914400" rtl="0" eaLnBrk="1" latinLnBrk="0" hangingPunct="1">
            <a:defRPr kern="1200">
              <a:solidFill>
                <a:srgbClr val="FFFFFF"/>
              </a:solidFill>
              <a:latin typeface="Arial" charset="0"/>
              <a:cs typeface="Arial" charset="0"/>
            </a:defRPr>
          </a:lvl6pPr>
          <a:lvl7pPr marL="2743200" algn="l" defTabSz="914400" rtl="0" eaLnBrk="1" latinLnBrk="0" hangingPunct="1">
            <a:defRPr kern="1200">
              <a:solidFill>
                <a:srgbClr val="FFFFFF"/>
              </a:solidFill>
              <a:latin typeface="Arial" charset="0"/>
              <a:cs typeface="Arial" charset="0"/>
            </a:defRPr>
          </a:lvl7pPr>
          <a:lvl8pPr marL="3200400" algn="l" defTabSz="914400" rtl="0" eaLnBrk="1" latinLnBrk="0" hangingPunct="1">
            <a:defRPr kern="1200">
              <a:solidFill>
                <a:srgbClr val="FFFFFF"/>
              </a:solidFill>
              <a:latin typeface="Arial" charset="0"/>
              <a:cs typeface="Arial" charset="0"/>
            </a:defRPr>
          </a:lvl8pPr>
          <a:lvl9pPr marL="3657600" algn="l" defTabSz="914400" rtl="0" eaLnBrk="1" latinLnBrk="0" hangingPunct="1">
            <a:defRPr kern="1200">
              <a:solidFill>
                <a:srgbClr val="FFFFFF"/>
              </a:solidFill>
              <a:latin typeface="Arial" charset="0"/>
              <a:cs typeface="Arial" charset="0"/>
            </a:defRPr>
          </a:lvl9pPr>
        </a:lstStyle>
        <a:p xmlns:a="http://schemas.openxmlformats.org/drawingml/2006/main"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ts val="1000"/>
            </a:spcAft>
            <a:buClrTx/>
            <a:buSzTx/>
            <a:buFontTx/>
            <a:buNone/>
            <a:tabLst/>
          </a:pPr>
          <a:r>
            <a:rPr kumimoji="0" lang="ru-RU" sz="1400" b="1" i="0" u="none" strike="noStrike" cap="none" normalizeH="0" baseline="0" smtClean="0">
              <a:ln>
                <a:noFill/>
              </a:ln>
              <a:solidFill>
                <a:srgbClr val="006600"/>
              </a:solidFill>
              <a:effectLst/>
              <a:latin typeface="Calibri" pitchFamily="34" charset="0"/>
              <a:cs typeface="Arial" pitchFamily="34" charset="0"/>
            </a:rPr>
            <a:t>Рождаемость</a:t>
          </a:r>
          <a:endParaRPr kumimoji="0" lang="ru-RU" sz="1800" b="0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Arial" pitchFamily="34" charset="0"/>
            <a:cs typeface="Arial" pitchFamily="34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ru-RU" altLang="ru-RU"/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ru-RU" altLang="ru-RU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70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870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ru-RU" altLang="ru-RU"/>
          </a:p>
        </p:txBody>
      </p:sp>
      <p:sp>
        <p:nvSpPr>
          <p:cNvPr id="870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D5303B2C-D045-4688-B7A4-2AF83929F53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0955671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0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smtClean="0"/>
          </a:p>
        </p:txBody>
      </p:sp>
      <p:sp>
        <p:nvSpPr>
          <p:cNvPr id="22531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D94AA74-7DEF-4C6B-BDC2-ED0B789A5B53}" type="slidenum">
              <a:rPr lang="ru-RU" altLang="ru-RU"/>
              <a:pPr/>
              <a:t>5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98309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4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smtClean="0"/>
          </a:p>
        </p:txBody>
      </p:sp>
      <p:sp>
        <p:nvSpPr>
          <p:cNvPr id="28675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F2D17AE-F6E3-41DF-A30C-47CAF09872BF}" type="slidenum">
              <a:rPr lang="ru-RU" altLang="ru-RU"/>
              <a:pPr/>
              <a:t>7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931625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303B2C-D045-4688-B7A4-2AF83929F538}" type="slidenum">
              <a:rPr lang="ru-RU" altLang="ru-RU" smtClean="0"/>
              <a:pPr/>
              <a:t>8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393070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>
                  <a:gd name="T0" fmla="*/ 2740 w 2882"/>
                  <a:gd name="T1" fmla="*/ 528 h 1671"/>
                  <a:gd name="T2" fmla="*/ 2632 w 2882"/>
                  <a:gd name="T3" fmla="*/ 484 h 1671"/>
                  <a:gd name="T4" fmla="*/ 2480 w 2882"/>
                  <a:gd name="T5" fmla="*/ 424 h 1671"/>
                  <a:gd name="T6" fmla="*/ 2203 w 2882"/>
                  <a:gd name="T7" fmla="*/ 343 h 1671"/>
                  <a:gd name="T8" fmla="*/ 1970 w 2882"/>
                  <a:gd name="T9" fmla="*/ 277 h 1671"/>
                  <a:gd name="T10" fmla="*/ 1807 w 2882"/>
                  <a:gd name="T11" fmla="*/ 212 h 1671"/>
                  <a:gd name="T12" fmla="*/ 1693 w 2882"/>
                  <a:gd name="T13" fmla="*/ 152 h 1671"/>
                  <a:gd name="T14" fmla="*/ 1628 w 2882"/>
                  <a:gd name="T15" fmla="*/ 103 h 1671"/>
                  <a:gd name="T16" fmla="*/ 1590 w 2882"/>
                  <a:gd name="T17" fmla="*/ 60 h 1671"/>
                  <a:gd name="T18" fmla="*/ 1579 w 2882"/>
                  <a:gd name="T19" fmla="*/ 27 h 1671"/>
                  <a:gd name="T20" fmla="*/ 1585 w 2882"/>
                  <a:gd name="T21" fmla="*/ 0 h 1671"/>
                  <a:gd name="T22" fmla="*/ 1557 w 2882"/>
                  <a:gd name="T23" fmla="*/ 49 h 1671"/>
                  <a:gd name="T24" fmla="*/ 1568 w 2882"/>
                  <a:gd name="T25" fmla="*/ 98 h 1671"/>
                  <a:gd name="T26" fmla="*/ 1617 w 2882"/>
                  <a:gd name="T27" fmla="*/ 141 h 1671"/>
                  <a:gd name="T28" fmla="*/ 1688 w 2882"/>
                  <a:gd name="T29" fmla="*/ 185 h 1671"/>
                  <a:gd name="T30" fmla="*/ 1791 w 2882"/>
                  <a:gd name="T31" fmla="*/ 228 h 1671"/>
                  <a:gd name="T32" fmla="*/ 2040 w 2882"/>
                  <a:gd name="T33" fmla="*/ 310 h 1671"/>
                  <a:gd name="T34" fmla="*/ 2285 w 2882"/>
                  <a:gd name="T35" fmla="*/ 381 h 1671"/>
                  <a:gd name="T36" fmla="*/ 2464 w 2882"/>
                  <a:gd name="T37" fmla="*/ 435 h 1671"/>
                  <a:gd name="T38" fmla="*/ 2605 w 2882"/>
                  <a:gd name="T39" fmla="*/ 484 h 1671"/>
                  <a:gd name="T40" fmla="*/ 2708 w 2882"/>
                  <a:gd name="T41" fmla="*/ 528 h 1671"/>
                  <a:gd name="T42" fmla="*/ 2768 w 2882"/>
                  <a:gd name="T43" fmla="*/ 560 h 1671"/>
                  <a:gd name="T44" fmla="*/ 2795 w 2882"/>
                  <a:gd name="T45" fmla="*/ 593 h 1671"/>
                  <a:gd name="T46" fmla="*/ 2795 w 2882"/>
                  <a:gd name="T47" fmla="*/ 642 h 1671"/>
                  <a:gd name="T48" fmla="*/ 2762 w 2882"/>
                  <a:gd name="T49" fmla="*/ 691 h 1671"/>
                  <a:gd name="T50" fmla="*/ 2692 w 2882"/>
                  <a:gd name="T51" fmla="*/ 735 h 1671"/>
                  <a:gd name="T52" fmla="*/ 2589 w 2882"/>
                  <a:gd name="T53" fmla="*/ 778 h 1671"/>
                  <a:gd name="T54" fmla="*/ 2458 w 2882"/>
                  <a:gd name="T55" fmla="*/ 822 h 1671"/>
                  <a:gd name="T56" fmla="*/ 2301 w 2882"/>
                  <a:gd name="T57" fmla="*/ 865 h 1671"/>
                  <a:gd name="T58" fmla="*/ 2030 w 2882"/>
                  <a:gd name="T59" fmla="*/ 930 h 1671"/>
                  <a:gd name="T60" fmla="*/ 1606 w 2882"/>
                  <a:gd name="T61" fmla="*/ 1034 h 1671"/>
                  <a:gd name="T62" fmla="*/ 1145 w 2882"/>
                  <a:gd name="T63" fmla="*/ 1164 h 1671"/>
                  <a:gd name="T64" fmla="*/ 673 w 2882"/>
                  <a:gd name="T65" fmla="*/ 1328 h 1671"/>
                  <a:gd name="T66" fmla="*/ 217 w 2882"/>
                  <a:gd name="T67" fmla="*/ 1545 h 1671"/>
                  <a:gd name="T68" fmla="*/ 353 w 2882"/>
                  <a:gd name="T69" fmla="*/ 1671 h 1671"/>
                  <a:gd name="T70" fmla="*/ 754 w 2882"/>
                  <a:gd name="T71" fmla="*/ 1469 h 1671"/>
                  <a:gd name="T72" fmla="*/ 1145 w 2882"/>
                  <a:gd name="T73" fmla="*/ 1311 h 1671"/>
                  <a:gd name="T74" fmla="*/ 1519 w 2882"/>
                  <a:gd name="T75" fmla="*/ 1186 h 1671"/>
                  <a:gd name="T76" fmla="*/ 1861 w 2882"/>
                  <a:gd name="T77" fmla="*/ 1083 h 1671"/>
                  <a:gd name="T78" fmla="*/ 2165 w 2882"/>
                  <a:gd name="T79" fmla="*/ 1007 h 1671"/>
                  <a:gd name="T80" fmla="*/ 2426 w 2882"/>
                  <a:gd name="T81" fmla="*/ 947 h 1671"/>
                  <a:gd name="T82" fmla="*/ 2626 w 2882"/>
                  <a:gd name="T83" fmla="*/ 892 h 1671"/>
                  <a:gd name="T84" fmla="*/ 2762 w 2882"/>
                  <a:gd name="T85" fmla="*/ 838 h 1671"/>
                  <a:gd name="T86" fmla="*/ 2827 w 2882"/>
                  <a:gd name="T87" fmla="*/ 794 h 1671"/>
                  <a:gd name="T88" fmla="*/ 2865 w 2882"/>
                  <a:gd name="T89" fmla="*/ 745 h 1671"/>
                  <a:gd name="T90" fmla="*/ 2882 w 2882"/>
                  <a:gd name="T91" fmla="*/ 702 h 1671"/>
                  <a:gd name="T92" fmla="*/ 2854 w 2882"/>
                  <a:gd name="T93" fmla="*/ 620 h 1671"/>
                  <a:gd name="T94" fmla="*/ 2800 w 2882"/>
                  <a:gd name="T95" fmla="*/ 560 h 1671"/>
                  <a:gd name="T96" fmla="*/ 2773 w 2882"/>
                  <a:gd name="T97" fmla="*/ 544 h 1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>
                  <a:gd name="T0" fmla="*/ 1259 w 1259"/>
                  <a:gd name="T1" fmla="*/ 615 h 811"/>
                  <a:gd name="T2" fmla="*/ 1248 w 1259"/>
                  <a:gd name="T3" fmla="*/ 588 h 811"/>
                  <a:gd name="T4" fmla="*/ 1237 w 1259"/>
                  <a:gd name="T5" fmla="*/ 566 h 811"/>
                  <a:gd name="T6" fmla="*/ 1216 w 1259"/>
                  <a:gd name="T7" fmla="*/ 539 h 811"/>
                  <a:gd name="T8" fmla="*/ 1188 w 1259"/>
                  <a:gd name="T9" fmla="*/ 517 h 811"/>
                  <a:gd name="T10" fmla="*/ 1123 w 1259"/>
                  <a:gd name="T11" fmla="*/ 479 h 811"/>
                  <a:gd name="T12" fmla="*/ 1042 w 1259"/>
                  <a:gd name="T13" fmla="*/ 441 h 811"/>
                  <a:gd name="T14" fmla="*/ 944 w 1259"/>
                  <a:gd name="T15" fmla="*/ 408 h 811"/>
                  <a:gd name="T16" fmla="*/ 841 w 1259"/>
                  <a:gd name="T17" fmla="*/ 381 h 811"/>
                  <a:gd name="T18" fmla="*/ 727 w 1259"/>
                  <a:gd name="T19" fmla="*/ 348 h 811"/>
                  <a:gd name="T20" fmla="*/ 613 w 1259"/>
                  <a:gd name="T21" fmla="*/ 321 h 811"/>
                  <a:gd name="T22" fmla="*/ 499 w 1259"/>
                  <a:gd name="T23" fmla="*/ 294 h 811"/>
                  <a:gd name="T24" fmla="*/ 391 w 1259"/>
                  <a:gd name="T25" fmla="*/ 261 h 811"/>
                  <a:gd name="T26" fmla="*/ 288 w 1259"/>
                  <a:gd name="T27" fmla="*/ 229 h 811"/>
                  <a:gd name="T28" fmla="*/ 195 w 1259"/>
                  <a:gd name="T29" fmla="*/ 196 h 811"/>
                  <a:gd name="T30" fmla="*/ 119 w 1259"/>
                  <a:gd name="T31" fmla="*/ 152 h 811"/>
                  <a:gd name="T32" fmla="*/ 54 w 1259"/>
                  <a:gd name="T33" fmla="*/ 109 h 811"/>
                  <a:gd name="T34" fmla="*/ 33 w 1259"/>
                  <a:gd name="T35" fmla="*/ 87 h 811"/>
                  <a:gd name="T36" fmla="*/ 16 w 1259"/>
                  <a:gd name="T37" fmla="*/ 60 h 811"/>
                  <a:gd name="T38" fmla="*/ 5 w 1259"/>
                  <a:gd name="T39" fmla="*/ 33 h 811"/>
                  <a:gd name="T40" fmla="*/ 0 w 1259"/>
                  <a:gd name="T41" fmla="*/ 0 h 811"/>
                  <a:gd name="T42" fmla="*/ 0 w 1259"/>
                  <a:gd name="T43" fmla="*/ 6 h 811"/>
                  <a:gd name="T44" fmla="*/ 0 w 1259"/>
                  <a:gd name="T45" fmla="*/ 11 h 811"/>
                  <a:gd name="T46" fmla="*/ 0 w 1259"/>
                  <a:gd name="T47" fmla="*/ 38 h 811"/>
                  <a:gd name="T48" fmla="*/ 5 w 1259"/>
                  <a:gd name="T49" fmla="*/ 60 h 811"/>
                  <a:gd name="T50" fmla="*/ 16 w 1259"/>
                  <a:gd name="T51" fmla="*/ 87 h 811"/>
                  <a:gd name="T52" fmla="*/ 33 w 1259"/>
                  <a:gd name="T53" fmla="*/ 114 h 811"/>
                  <a:gd name="T54" fmla="*/ 54 w 1259"/>
                  <a:gd name="T55" fmla="*/ 142 h 811"/>
                  <a:gd name="T56" fmla="*/ 87 w 1259"/>
                  <a:gd name="T57" fmla="*/ 174 h 811"/>
                  <a:gd name="T58" fmla="*/ 125 w 1259"/>
                  <a:gd name="T59" fmla="*/ 207 h 811"/>
                  <a:gd name="T60" fmla="*/ 179 w 1259"/>
                  <a:gd name="T61" fmla="*/ 240 h 811"/>
                  <a:gd name="T62" fmla="*/ 244 w 1259"/>
                  <a:gd name="T63" fmla="*/ 278 h 811"/>
                  <a:gd name="T64" fmla="*/ 326 w 1259"/>
                  <a:gd name="T65" fmla="*/ 310 h 811"/>
                  <a:gd name="T66" fmla="*/ 418 w 1259"/>
                  <a:gd name="T67" fmla="*/ 348 h 811"/>
                  <a:gd name="T68" fmla="*/ 526 w 1259"/>
                  <a:gd name="T69" fmla="*/ 381 h 811"/>
                  <a:gd name="T70" fmla="*/ 657 w 1259"/>
                  <a:gd name="T71" fmla="*/ 414 h 811"/>
                  <a:gd name="T72" fmla="*/ 749 w 1259"/>
                  <a:gd name="T73" fmla="*/ 435 h 811"/>
                  <a:gd name="T74" fmla="*/ 830 w 1259"/>
                  <a:gd name="T75" fmla="*/ 463 h 811"/>
                  <a:gd name="T76" fmla="*/ 901 w 1259"/>
                  <a:gd name="T77" fmla="*/ 490 h 811"/>
                  <a:gd name="T78" fmla="*/ 966 w 1259"/>
                  <a:gd name="T79" fmla="*/ 512 h 811"/>
                  <a:gd name="T80" fmla="*/ 1015 w 1259"/>
                  <a:gd name="T81" fmla="*/ 539 h 811"/>
                  <a:gd name="T82" fmla="*/ 1053 w 1259"/>
                  <a:gd name="T83" fmla="*/ 566 h 811"/>
                  <a:gd name="T84" fmla="*/ 1080 w 1259"/>
                  <a:gd name="T85" fmla="*/ 593 h 811"/>
                  <a:gd name="T86" fmla="*/ 1102 w 1259"/>
                  <a:gd name="T87" fmla="*/ 620 h 811"/>
                  <a:gd name="T88" fmla="*/ 1112 w 1259"/>
                  <a:gd name="T89" fmla="*/ 648 h 811"/>
                  <a:gd name="T90" fmla="*/ 1118 w 1259"/>
                  <a:gd name="T91" fmla="*/ 675 h 811"/>
                  <a:gd name="T92" fmla="*/ 1112 w 1259"/>
                  <a:gd name="T93" fmla="*/ 697 h 811"/>
                  <a:gd name="T94" fmla="*/ 1096 w 1259"/>
                  <a:gd name="T95" fmla="*/ 724 h 811"/>
                  <a:gd name="T96" fmla="*/ 1080 w 1259"/>
                  <a:gd name="T97" fmla="*/ 746 h 811"/>
                  <a:gd name="T98" fmla="*/ 1053 w 1259"/>
                  <a:gd name="T99" fmla="*/ 767 h 811"/>
                  <a:gd name="T100" fmla="*/ 1015 w 1259"/>
                  <a:gd name="T101" fmla="*/ 789 h 811"/>
                  <a:gd name="T102" fmla="*/ 977 w 1259"/>
                  <a:gd name="T103" fmla="*/ 811 h 811"/>
                  <a:gd name="T104" fmla="*/ 1047 w 1259"/>
                  <a:gd name="T105" fmla="*/ 789 h 811"/>
                  <a:gd name="T106" fmla="*/ 1107 w 1259"/>
                  <a:gd name="T107" fmla="*/ 767 h 811"/>
                  <a:gd name="T108" fmla="*/ 1156 w 1259"/>
                  <a:gd name="T109" fmla="*/ 746 h 811"/>
                  <a:gd name="T110" fmla="*/ 1199 w 1259"/>
                  <a:gd name="T111" fmla="*/ 724 h 811"/>
                  <a:gd name="T112" fmla="*/ 1226 w 1259"/>
                  <a:gd name="T113" fmla="*/ 702 h 811"/>
                  <a:gd name="T114" fmla="*/ 1248 w 1259"/>
                  <a:gd name="T115" fmla="*/ 675 h 811"/>
                  <a:gd name="T116" fmla="*/ 1259 w 1259"/>
                  <a:gd name="T117" fmla="*/ 648 h 811"/>
                  <a:gd name="T118" fmla="*/ 1259 w 1259"/>
                  <a:gd name="T119" fmla="*/ 615 h 811"/>
                  <a:gd name="T120" fmla="*/ 1259 w 1259"/>
                  <a:gd name="T121" fmla="*/ 615 h 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>
                  <a:gd name="T0" fmla="*/ 92 w 2849"/>
                  <a:gd name="T1" fmla="*/ 958 h 969"/>
                  <a:gd name="T2" fmla="*/ 0 w 2849"/>
                  <a:gd name="T3" fmla="*/ 969 h 969"/>
                  <a:gd name="T4" fmla="*/ 391 w 2849"/>
                  <a:gd name="T5" fmla="*/ 969 h 969"/>
                  <a:gd name="T6" fmla="*/ 434 w 2849"/>
                  <a:gd name="T7" fmla="*/ 947 h 969"/>
                  <a:gd name="T8" fmla="*/ 483 w 2849"/>
                  <a:gd name="T9" fmla="*/ 914 h 969"/>
                  <a:gd name="T10" fmla="*/ 554 w 2849"/>
                  <a:gd name="T11" fmla="*/ 876 h 969"/>
                  <a:gd name="T12" fmla="*/ 635 w 2849"/>
                  <a:gd name="T13" fmla="*/ 838 h 969"/>
                  <a:gd name="T14" fmla="*/ 727 w 2849"/>
                  <a:gd name="T15" fmla="*/ 794 h 969"/>
                  <a:gd name="T16" fmla="*/ 836 w 2849"/>
                  <a:gd name="T17" fmla="*/ 745 h 969"/>
                  <a:gd name="T18" fmla="*/ 961 w 2849"/>
                  <a:gd name="T19" fmla="*/ 696 h 969"/>
                  <a:gd name="T20" fmla="*/ 1102 w 2849"/>
                  <a:gd name="T21" fmla="*/ 642 h 969"/>
                  <a:gd name="T22" fmla="*/ 1259 w 2849"/>
                  <a:gd name="T23" fmla="*/ 582 h 969"/>
                  <a:gd name="T24" fmla="*/ 1433 w 2849"/>
                  <a:gd name="T25" fmla="*/ 522 h 969"/>
                  <a:gd name="T26" fmla="*/ 1623 w 2849"/>
                  <a:gd name="T27" fmla="*/ 462 h 969"/>
                  <a:gd name="T28" fmla="*/ 1829 w 2849"/>
                  <a:gd name="T29" fmla="*/ 403 h 969"/>
                  <a:gd name="T30" fmla="*/ 2057 w 2849"/>
                  <a:gd name="T31" fmla="*/ 343 h 969"/>
                  <a:gd name="T32" fmla="*/ 2301 w 2849"/>
                  <a:gd name="T33" fmla="*/ 283 h 969"/>
                  <a:gd name="T34" fmla="*/ 2567 w 2849"/>
                  <a:gd name="T35" fmla="*/ 223 h 969"/>
                  <a:gd name="T36" fmla="*/ 2849 w 2849"/>
                  <a:gd name="T37" fmla="*/ 163 h 969"/>
                  <a:gd name="T38" fmla="*/ 2849 w 2849"/>
                  <a:gd name="T39" fmla="*/ 0 h 969"/>
                  <a:gd name="T40" fmla="*/ 2817 w 2849"/>
                  <a:gd name="T41" fmla="*/ 16 h 969"/>
                  <a:gd name="T42" fmla="*/ 2773 w 2849"/>
                  <a:gd name="T43" fmla="*/ 33 h 969"/>
                  <a:gd name="T44" fmla="*/ 2719 w 2849"/>
                  <a:gd name="T45" fmla="*/ 54 h 969"/>
                  <a:gd name="T46" fmla="*/ 2648 w 2849"/>
                  <a:gd name="T47" fmla="*/ 76 h 969"/>
                  <a:gd name="T48" fmla="*/ 2572 w 2849"/>
                  <a:gd name="T49" fmla="*/ 98 h 969"/>
                  <a:gd name="T50" fmla="*/ 2491 w 2849"/>
                  <a:gd name="T51" fmla="*/ 120 h 969"/>
                  <a:gd name="T52" fmla="*/ 2399 w 2849"/>
                  <a:gd name="T53" fmla="*/ 147 h 969"/>
                  <a:gd name="T54" fmla="*/ 2301 w 2849"/>
                  <a:gd name="T55" fmla="*/ 169 h 969"/>
                  <a:gd name="T56" fmla="*/ 2095 w 2849"/>
                  <a:gd name="T57" fmla="*/ 223 h 969"/>
                  <a:gd name="T58" fmla="*/ 1889 w 2849"/>
                  <a:gd name="T59" fmla="*/ 277 h 969"/>
                  <a:gd name="T60" fmla="*/ 1688 w 2849"/>
                  <a:gd name="T61" fmla="*/ 326 h 969"/>
                  <a:gd name="T62" fmla="*/ 1590 w 2849"/>
                  <a:gd name="T63" fmla="*/ 354 h 969"/>
                  <a:gd name="T64" fmla="*/ 1503 w 2849"/>
                  <a:gd name="T65" fmla="*/ 381 h 969"/>
                  <a:gd name="T66" fmla="*/ 1107 w 2849"/>
                  <a:gd name="T67" fmla="*/ 506 h 969"/>
                  <a:gd name="T68" fmla="*/ 912 w 2849"/>
                  <a:gd name="T69" fmla="*/ 577 h 969"/>
                  <a:gd name="T70" fmla="*/ 727 w 2849"/>
                  <a:gd name="T71" fmla="*/ 647 h 969"/>
                  <a:gd name="T72" fmla="*/ 548 w 2849"/>
                  <a:gd name="T73" fmla="*/ 718 h 969"/>
                  <a:gd name="T74" fmla="*/ 380 w 2849"/>
                  <a:gd name="T75" fmla="*/ 794 h 969"/>
                  <a:gd name="T76" fmla="*/ 228 w 2849"/>
                  <a:gd name="T77" fmla="*/ 876 h 969"/>
                  <a:gd name="T78" fmla="*/ 92 w 2849"/>
                  <a:gd name="T79" fmla="*/ 958 h 969"/>
                  <a:gd name="T80" fmla="*/ 92 w 2849"/>
                  <a:gd name="T81" fmla="*/ 958 h 9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>
                  <a:gd name="T0" fmla="*/ 0 w 1248"/>
                  <a:gd name="T1" fmla="*/ 332 h 539"/>
                  <a:gd name="T2" fmla="*/ 0 w 1248"/>
                  <a:gd name="T3" fmla="*/ 360 h 539"/>
                  <a:gd name="T4" fmla="*/ 5 w 1248"/>
                  <a:gd name="T5" fmla="*/ 387 h 539"/>
                  <a:gd name="T6" fmla="*/ 27 w 1248"/>
                  <a:gd name="T7" fmla="*/ 414 h 539"/>
                  <a:gd name="T8" fmla="*/ 54 w 1248"/>
                  <a:gd name="T9" fmla="*/ 436 h 539"/>
                  <a:gd name="T10" fmla="*/ 92 w 1248"/>
                  <a:gd name="T11" fmla="*/ 463 h 539"/>
                  <a:gd name="T12" fmla="*/ 141 w 1248"/>
                  <a:gd name="T13" fmla="*/ 490 h 539"/>
                  <a:gd name="T14" fmla="*/ 195 w 1248"/>
                  <a:gd name="T15" fmla="*/ 512 h 539"/>
                  <a:gd name="T16" fmla="*/ 255 w 1248"/>
                  <a:gd name="T17" fmla="*/ 539 h 539"/>
                  <a:gd name="T18" fmla="*/ 212 w 1248"/>
                  <a:gd name="T19" fmla="*/ 517 h 539"/>
                  <a:gd name="T20" fmla="*/ 179 w 1248"/>
                  <a:gd name="T21" fmla="*/ 490 h 539"/>
                  <a:gd name="T22" fmla="*/ 157 w 1248"/>
                  <a:gd name="T23" fmla="*/ 468 h 539"/>
                  <a:gd name="T24" fmla="*/ 141 w 1248"/>
                  <a:gd name="T25" fmla="*/ 447 h 539"/>
                  <a:gd name="T26" fmla="*/ 136 w 1248"/>
                  <a:gd name="T27" fmla="*/ 425 h 539"/>
                  <a:gd name="T28" fmla="*/ 136 w 1248"/>
                  <a:gd name="T29" fmla="*/ 403 h 539"/>
                  <a:gd name="T30" fmla="*/ 141 w 1248"/>
                  <a:gd name="T31" fmla="*/ 381 h 539"/>
                  <a:gd name="T32" fmla="*/ 157 w 1248"/>
                  <a:gd name="T33" fmla="*/ 365 h 539"/>
                  <a:gd name="T34" fmla="*/ 179 w 1248"/>
                  <a:gd name="T35" fmla="*/ 343 h 539"/>
                  <a:gd name="T36" fmla="*/ 201 w 1248"/>
                  <a:gd name="T37" fmla="*/ 327 h 539"/>
                  <a:gd name="T38" fmla="*/ 266 w 1248"/>
                  <a:gd name="T39" fmla="*/ 294 h 539"/>
                  <a:gd name="T40" fmla="*/ 353 w 1248"/>
                  <a:gd name="T41" fmla="*/ 262 h 539"/>
                  <a:gd name="T42" fmla="*/ 445 w 1248"/>
                  <a:gd name="T43" fmla="*/ 234 h 539"/>
                  <a:gd name="T44" fmla="*/ 554 w 1248"/>
                  <a:gd name="T45" fmla="*/ 213 h 539"/>
                  <a:gd name="T46" fmla="*/ 662 w 1248"/>
                  <a:gd name="T47" fmla="*/ 191 h 539"/>
                  <a:gd name="T48" fmla="*/ 890 w 1248"/>
                  <a:gd name="T49" fmla="*/ 153 h 539"/>
                  <a:gd name="T50" fmla="*/ 993 w 1248"/>
                  <a:gd name="T51" fmla="*/ 136 h 539"/>
                  <a:gd name="T52" fmla="*/ 1091 w 1248"/>
                  <a:gd name="T53" fmla="*/ 120 h 539"/>
                  <a:gd name="T54" fmla="*/ 1178 w 1248"/>
                  <a:gd name="T55" fmla="*/ 115 h 539"/>
                  <a:gd name="T56" fmla="*/ 1248 w 1248"/>
                  <a:gd name="T57" fmla="*/ 104 h 539"/>
                  <a:gd name="T58" fmla="*/ 1248 w 1248"/>
                  <a:gd name="T59" fmla="*/ 0 h 539"/>
                  <a:gd name="T60" fmla="*/ 1161 w 1248"/>
                  <a:gd name="T61" fmla="*/ 22 h 539"/>
                  <a:gd name="T62" fmla="*/ 1069 w 1248"/>
                  <a:gd name="T63" fmla="*/ 38 h 539"/>
                  <a:gd name="T64" fmla="*/ 874 w 1248"/>
                  <a:gd name="T65" fmla="*/ 71 h 539"/>
                  <a:gd name="T66" fmla="*/ 673 w 1248"/>
                  <a:gd name="T67" fmla="*/ 93 h 539"/>
                  <a:gd name="T68" fmla="*/ 483 w 1248"/>
                  <a:gd name="T69" fmla="*/ 126 h 539"/>
                  <a:gd name="T70" fmla="*/ 391 w 1248"/>
                  <a:gd name="T71" fmla="*/ 142 h 539"/>
                  <a:gd name="T72" fmla="*/ 309 w 1248"/>
                  <a:gd name="T73" fmla="*/ 158 h 539"/>
                  <a:gd name="T74" fmla="*/ 228 w 1248"/>
                  <a:gd name="T75" fmla="*/ 180 h 539"/>
                  <a:gd name="T76" fmla="*/ 163 w 1248"/>
                  <a:gd name="T77" fmla="*/ 202 h 539"/>
                  <a:gd name="T78" fmla="*/ 103 w 1248"/>
                  <a:gd name="T79" fmla="*/ 229 h 539"/>
                  <a:gd name="T80" fmla="*/ 54 w 1248"/>
                  <a:gd name="T81" fmla="*/ 256 h 539"/>
                  <a:gd name="T82" fmla="*/ 22 w 1248"/>
                  <a:gd name="T83" fmla="*/ 294 h 539"/>
                  <a:gd name="T84" fmla="*/ 0 w 1248"/>
                  <a:gd name="T85" fmla="*/ 332 h 539"/>
                  <a:gd name="T86" fmla="*/ 0 w 1248"/>
                  <a:gd name="T87" fmla="*/ 332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>
                <a:gd name="T0" fmla="*/ 982 w 2296"/>
                <a:gd name="T1" fmla="*/ 1061 h 1469"/>
                <a:gd name="T2" fmla="*/ 1357 w 2296"/>
                <a:gd name="T3" fmla="*/ 1012 h 1469"/>
                <a:gd name="T4" fmla="*/ 1666 w 2296"/>
                <a:gd name="T5" fmla="*/ 957 h 1469"/>
                <a:gd name="T6" fmla="*/ 1916 w 2296"/>
                <a:gd name="T7" fmla="*/ 897 h 1469"/>
                <a:gd name="T8" fmla="*/ 2100 w 2296"/>
                <a:gd name="T9" fmla="*/ 832 h 1469"/>
                <a:gd name="T10" fmla="*/ 2220 w 2296"/>
                <a:gd name="T11" fmla="*/ 756 h 1469"/>
                <a:gd name="T12" fmla="*/ 2285 w 2296"/>
                <a:gd name="T13" fmla="*/ 669 h 1469"/>
                <a:gd name="T14" fmla="*/ 2290 w 2296"/>
                <a:gd name="T15" fmla="*/ 560 h 1469"/>
                <a:gd name="T16" fmla="*/ 2241 w 2296"/>
                <a:gd name="T17" fmla="*/ 457 h 1469"/>
                <a:gd name="T18" fmla="*/ 2144 w 2296"/>
                <a:gd name="T19" fmla="*/ 364 h 1469"/>
                <a:gd name="T20" fmla="*/ 2008 w 2296"/>
                <a:gd name="T21" fmla="*/ 277 h 1469"/>
                <a:gd name="T22" fmla="*/ 1769 w 2296"/>
                <a:gd name="T23" fmla="*/ 157 h 1469"/>
                <a:gd name="T24" fmla="*/ 1612 w 2296"/>
                <a:gd name="T25" fmla="*/ 92 h 1469"/>
                <a:gd name="T26" fmla="*/ 1476 w 2296"/>
                <a:gd name="T27" fmla="*/ 43 h 1469"/>
                <a:gd name="T28" fmla="*/ 1384 w 2296"/>
                <a:gd name="T29" fmla="*/ 10 h 1469"/>
                <a:gd name="T30" fmla="*/ 1346 w 2296"/>
                <a:gd name="T31" fmla="*/ 0 h 1469"/>
                <a:gd name="T32" fmla="*/ 1655 w 2296"/>
                <a:gd name="T33" fmla="*/ 119 h 1469"/>
                <a:gd name="T34" fmla="*/ 1948 w 2296"/>
                <a:gd name="T35" fmla="*/ 255 h 1469"/>
                <a:gd name="T36" fmla="*/ 2068 w 2296"/>
                <a:gd name="T37" fmla="*/ 326 h 1469"/>
                <a:gd name="T38" fmla="*/ 2171 w 2296"/>
                <a:gd name="T39" fmla="*/ 402 h 1469"/>
                <a:gd name="T40" fmla="*/ 2236 w 2296"/>
                <a:gd name="T41" fmla="*/ 478 h 1469"/>
                <a:gd name="T42" fmla="*/ 2263 w 2296"/>
                <a:gd name="T43" fmla="*/ 560 h 1469"/>
                <a:gd name="T44" fmla="*/ 2241 w 2296"/>
                <a:gd name="T45" fmla="*/ 636 h 1469"/>
                <a:gd name="T46" fmla="*/ 2171 w 2296"/>
                <a:gd name="T47" fmla="*/ 702 h 1469"/>
                <a:gd name="T48" fmla="*/ 2062 w 2296"/>
                <a:gd name="T49" fmla="*/ 756 h 1469"/>
                <a:gd name="T50" fmla="*/ 1921 w 2296"/>
                <a:gd name="T51" fmla="*/ 800 h 1469"/>
                <a:gd name="T52" fmla="*/ 1748 w 2296"/>
                <a:gd name="T53" fmla="*/ 843 h 1469"/>
                <a:gd name="T54" fmla="*/ 1351 w 2296"/>
                <a:gd name="T55" fmla="*/ 908 h 1469"/>
                <a:gd name="T56" fmla="*/ 923 w 2296"/>
                <a:gd name="T57" fmla="*/ 968 h 1469"/>
                <a:gd name="T58" fmla="*/ 521 w 2296"/>
                <a:gd name="T59" fmla="*/ 1028 h 1469"/>
                <a:gd name="T60" fmla="*/ 353 w 2296"/>
                <a:gd name="T61" fmla="*/ 1066 h 1469"/>
                <a:gd name="T62" fmla="*/ 206 w 2296"/>
                <a:gd name="T63" fmla="*/ 1104 h 1469"/>
                <a:gd name="T64" fmla="*/ 92 w 2296"/>
                <a:gd name="T65" fmla="*/ 1148 h 1469"/>
                <a:gd name="T66" fmla="*/ 22 w 2296"/>
                <a:gd name="T67" fmla="*/ 1202 h 1469"/>
                <a:gd name="T68" fmla="*/ 0 w 2296"/>
                <a:gd name="T69" fmla="*/ 1262 h 1469"/>
                <a:gd name="T70" fmla="*/ 27 w 2296"/>
                <a:gd name="T71" fmla="*/ 1327 h 1469"/>
                <a:gd name="T72" fmla="*/ 98 w 2296"/>
                <a:gd name="T73" fmla="*/ 1382 h 1469"/>
                <a:gd name="T74" fmla="*/ 196 w 2296"/>
                <a:gd name="T75" fmla="*/ 1425 h 1469"/>
                <a:gd name="T76" fmla="*/ 326 w 2296"/>
                <a:gd name="T77" fmla="*/ 1469 h 1469"/>
                <a:gd name="T78" fmla="*/ 217 w 2296"/>
                <a:gd name="T79" fmla="*/ 1414 h 1469"/>
                <a:gd name="T80" fmla="*/ 147 w 2296"/>
                <a:gd name="T81" fmla="*/ 1360 h 1469"/>
                <a:gd name="T82" fmla="*/ 120 w 2296"/>
                <a:gd name="T83" fmla="*/ 1306 h 1469"/>
                <a:gd name="T84" fmla="*/ 141 w 2296"/>
                <a:gd name="T85" fmla="*/ 1257 h 1469"/>
                <a:gd name="T86" fmla="*/ 212 w 2296"/>
                <a:gd name="T87" fmla="*/ 1208 h 1469"/>
                <a:gd name="T88" fmla="*/ 342 w 2296"/>
                <a:gd name="T89" fmla="*/ 1164 h 1469"/>
                <a:gd name="T90" fmla="*/ 527 w 2296"/>
                <a:gd name="T91" fmla="*/ 1121 h 1469"/>
                <a:gd name="T92" fmla="*/ 771 w 2296"/>
                <a:gd name="T93" fmla="*/ 1088 h 1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661 h 1906"/>
                <a:gd name="T4" fmla="*/ 6016 w 5740"/>
                <a:gd name="T5" fmla="*/ 661 h 1906"/>
                <a:gd name="T6" fmla="*/ 6016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74763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74764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88C8C548-E2B0-4F07-8A75-DE70A530D403}" type="datetime1">
              <a:rPr lang="ru-RU" altLang="ru-RU"/>
              <a:pPr/>
              <a:t>13.02.2017</a:t>
            </a:fld>
            <a:endParaRPr lang="ru-RU" altLang="ru-RU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8A6F1A2-E354-4ADB-AA08-7F6A182FE539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69B5D6-575F-4134-8A63-B215EE82C4A9}" type="datetime1">
              <a:rPr lang="ru-RU" altLang="ru-RU"/>
              <a:pPr/>
              <a:t>13.02.2017</a:t>
            </a:fld>
            <a:endParaRPr lang="ru-RU" alt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9713C48-6903-47C1-B477-23FE4736A04F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B87F943-C6E0-425D-8D30-408C61C6BAE3}" type="datetime1">
              <a:rPr lang="ru-RU" altLang="ru-RU"/>
              <a:pPr/>
              <a:t>13.02.2017</a:t>
            </a:fld>
            <a:endParaRPr lang="ru-RU" alt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6A6D57B-21AC-444B-9D7A-0316EB5AF6B1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80163A1-38C8-417A-B8E4-97FCC6C2C886}" type="datetime1">
              <a:rPr lang="ru-RU" altLang="ru-RU"/>
              <a:pPr/>
              <a:t>13.02.2017</a:t>
            </a:fld>
            <a:endParaRPr lang="ru-RU" alt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2B06D65-5787-4E7B-8837-C610ED27EC06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085702B-0C34-4535-BD8F-07863C5EE99D}" type="datetime1">
              <a:rPr lang="ru-RU" altLang="ru-RU"/>
              <a:pPr/>
              <a:t>13.02.2017</a:t>
            </a:fld>
            <a:endParaRPr lang="ru-RU" alt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091515B-2FB2-409F-ADC7-0FBB510984EE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FDC033-AF88-4C38-9AAD-601654A69B30}" type="datetime1">
              <a:rPr lang="ru-RU" altLang="ru-RU"/>
              <a:pPr/>
              <a:t>13.02.2017</a:t>
            </a:fld>
            <a:endParaRPr lang="ru-RU" alt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E65E8CD-FBB8-4920-B1C3-DABBD0D3EDC7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D51C618-F66F-4609-B12C-0A1AB8D1AEDE}" type="datetime1">
              <a:rPr lang="ru-RU" altLang="ru-RU"/>
              <a:pPr/>
              <a:t>13.02.2017</a:t>
            </a:fld>
            <a:endParaRPr lang="ru-RU" alt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D4BF176-2DC3-42B9-966A-D94EBACEC0D0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36FAD3-3CB9-4106-BBDD-491E9F2F0AF5}" type="datetime1">
              <a:rPr lang="ru-RU" altLang="ru-RU"/>
              <a:pPr/>
              <a:t>13.02.2017</a:t>
            </a:fld>
            <a:endParaRPr lang="ru-RU" alt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5815B83-8C27-4376-90DD-2B6934DE0FAB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7316669-1C34-4012-B870-001FF044EE3B}" type="datetime1">
              <a:rPr lang="ru-RU" altLang="ru-RU"/>
              <a:pPr/>
              <a:t>13.02.2017</a:t>
            </a:fld>
            <a:endParaRPr lang="ru-RU" alt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7D1BF0C-047D-4B2F-95AA-BE0351E361A0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3F86E66-8089-437B-8329-FE079012BBC7}" type="datetime1">
              <a:rPr lang="ru-RU" altLang="ru-RU"/>
              <a:pPr/>
              <a:t>13.02.2017</a:t>
            </a:fld>
            <a:endParaRPr lang="ru-RU" alt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8597D20-FE47-470E-95CB-07D7151C18BD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71874F7-75BF-4086-9DD2-86A4D3DDCE26}" type="datetime1">
              <a:rPr lang="ru-RU" altLang="ru-RU"/>
              <a:pPr/>
              <a:t>13.02.2017</a:t>
            </a:fld>
            <a:endParaRPr lang="ru-RU" alt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F53B519-E7DB-488E-8EE3-25D623871E24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6749589-093F-4449-A7CB-74F87811D732}" type="datetime1">
              <a:rPr lang="ru-RU" altLang="ru-RU"/>
              <a:pPr/>
              <a:t>13.02.2017</a:t>
            </a:fld>
            <a:endParaRPr lang="ru-RU" alt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69D02E-E495-483E-A9A2-16DBF03C47C2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CF3D991-89CD-4495-8B3E-0D4809DC9264}" type="datetime1">
              <a:rPr lang="ru-RU" altLang="ru-RU"/>
              <a:pPr/>
              <a:t>13.02.2017</a:t>
            </a:fld>
            <a:endParaRPr lang="ru-RU" alt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CA927AC-0E15-4B47-8D4E-BFCFF4ED5407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fld id="{30AADE4B-E737-4EE8-843D-04F3DA7D09CB}" type="datetime1">
              <a:rPr lang="ru-RU" altLang="ru-RU"/>
              <a:pPr/>
              <a:t>13.02.2017</a:t>
            </a:fld>
            <a:endParaRPr lang="ru-RU" altLang="ru-RU"/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3D282D3C-B2EE-4B24-9E54-0E4204888A9B}" type="slidenum">
              <a:rPr lang="ru-RU" altLang="ru-RU"/>
              <a:pPr/>
              <a:t>‹#›</a:t>
            </a:fld>
            <a:endParaRPr lang="ru-RU" altLang="ru-RU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032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73734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>
                  <a:gd name="T0" fmla="*/ 2740 w 2882"/>
                  <a:gd name="T1" fmla="*/ 528 h 1671"/>
                  <a:gd name="T2" fmla="*/ 2632 w 2882"/>
                  <a:gd name="T3" fmla="*/ 484 h 1671"/>
                  <a:gd name="T4" fmla="*/ 2480 w 2882"/>
                  <a:gd name="T5" fmla="*/ 424 h 1671"/>
                  <a:gd name="T6" fmla="*/ 2203 w 2882"/>
                  <a:gd name="T7" fmla="*/ 343 h 1671"/>
                  <a:gd name="T8" fmla="*/ 1970 w 2882"/>
                  <a:gd name="T9" fmla="*/ 277 h 1671"/>
                  <a:gd name="T10" fmla="*/ 1807 w 2882"/>
                  <a:gd name="T11" fmla="*/ 212 h 1671"/>
                  <a:gd name="T12" fmla="*/ 1693 w 2882"/>
                  <a:gd name="T13" fmla="*/ 152 h 1671"/>
                  <a:gd name="T14" fmla="*/ 1628 w 2882"/>
                  <a:gd name="T15" fmla="*/ 103 h 1671"/>
                  <a:gd name="T16" fmla="*/ 1590 w 2882"/>
                  <a:gd name="T17" fmla="*/ 60 h 1671"/>
                  <a:gd name="T18" fmla="*/ 1579 w 2882"/>
                  <a:gd name="T19" fmla="*/ 27 h 1671"/>
                  <a:gd name="T20" fmla="*/ 1585 w 2882"/>
                  <a:gd name="T21" fmla="*/ 0 h 1671"/>
                  <a:gd name="T22" fmla="*/ 1557 w 2882"/>
                  <a:gd name="T23" fmla="*/ 49 h 1671"/>
                  <a:gd name="T24" fmla="*/ 1568 w 2882"/>
                  <a:gd name="T25" fmla="*/ 98 h 1671"/>
                  <a:gd name="T26" fmla="*/ 1617 w 2882"/>
                  <a:gd name="T27" fmla="*/ 141 h 1671"/>
                  <a:gd name="T28" fmla="*/ 1688 w 2882"/>
                  <a:gd name="T29" fmla="*/ 185 h 1671"/>
                  <a:gd name="T30" fmla="*/ 1791 w 2882"/>
                  <a:gd name="T31" fmla="*/ 228 h 1671"/>
                  <a:gd name="T32" fmla="*/ 2040 w 2882"/>
                  <a:gd name="T33" fmla="*/ 310 h 1671"/>
                  <a:gd name="T34" fmla="*/ 2285 w 2882"/>
                  <a:gd name="T35" fmla="*/ 381 h 1671"/>
                  <a:gd name="T36" fmla="*/ 2464 w 2882"/>
                  <a:gd name="T37" fmla="*/ 435 h 1671"/>
                  <a:gd name="T38" fmla="*/ 2605 w 2882"/>
                  <a:gd name="T39" fmla="*/ 484 h 1671"/>
                  <a:gd name="T40" fmla="*/ 2708 w 2882"/>
                  <a:gd name="T41" fmla="*/ 528 h 1671"/>
                  <a:gd name="T42" fmla="*/ 2768 w 2882"/>
                  <a:gd name="T43" fmla="*/ 560 h 1671"/>
                  <a:gd name="T44" fmla="*/ 2795 w 2882"/>
                  <a:gd name="T45" fmla="*/ 593 h 1671"/>
                  <a:gd name="T46" fmla="*/ 2795 w 2882"/>
                  <a:gd name="T47" fmla="*/ 642 h 1671"/>
                  <a:gd name="T48" fmla="*/ 2762 w 2882"/>
                  <a:gd name="T49" fmla="*/ 691 h 1671"/>
                  <a:gd name="T50" fmla="*/ 2692 w 2882"/>
                  <a:gd name="T51" fmla="*/ 735 h 1671"/>
                  <a:gd name="T52" fmla="*/ 2589 w 2882"/>
                  <a:gd name="T53" fmla="*/ 778 h 1671"/>
                  <a:gd name="T54" fmla="*/ 2458 w 2882"/>
                  <a:gd name="T55" fmla="*/ 822 h 1671"/>
                  <a:gd name="T56" fmla="*/ 2301 w 2882"/>
                  <a:gd name="T57" fmla="*/ 865 h 1671"/>
                  <a:gd name="T58" fmla="*/ 2030 w 2882"/>
                  <a:gd name="T59" fmla="*/ 930 h 1671"/>
                  <a:gd name="T60" fmla="*/ 1606 w 2882"/>
                  <a:gd name="T61" fmla="*/ 1034 h 1671"/>
                  <a:gd name="T62" fmla="*/ 1145 w 2882"/>
                  <a:gd name="T63" fmla="*/ 1164 h 1671"/>
                  <a:gd name="T64" fmla="*/ 673 w 2882"/>
                  <a:gd name="T65" fmla="*/ 1328 h 1671"/>
                  <a:gd name="T66" fmla="*/ 217 w 2882"/>
                  <a:gd name="T67" fmla="*/ 1545 h 1671"/>
                  <a:gd name="T68" fmla="*/ 353 w 2882"/>
                  <a:gd name="T69" fmla="*/ 1671 h 1671"/>
                  <a:gd name="T70" fmla="*/ 754 w 2882"/>
                  <a:gd name="T71" fmla="*/ 1469 h 1671"/>
                  <a:gd name="T72" fmla="*/ 1145 w 2882"/>
                  <a:gd name="T73" fmla="*/ 1311 h 1671"/>
                  <a:gd name="T74" fmla="*/ 1519 w 2882"/>
                  <a:gd name="T75" fmla="*/ 1186 h 1671"/>
                  <a:gd name="T76" fmla="*/ 1861 w 2882"/>
                  <a:gd name="T77" fmla="*/ 1083 h 1671"/>
                  <a:gd name="T78" fmla="*/ 2165 w 2882"/>
                  <a:gd name="T79" fmla="*/ 1007 h 1671"/>
                  <a:gd name="T80" fmla="*/ 2426 w 2882"/>
                  <a:gd name="T81" fmla="*/ 947 h 1671"/>
                  <a:gd name="T82" fmla="*/ 2626 w 2882"/>
                  <a:gd name="T83" fmla="*/ 892 h 1671"/>
                  <a:gd name="T84" fmla="*/ 2762 w 2882"/>
                  <a:gd name="T85" fmla="*/ 838 h 1671"/>
                  <a:gd name="T86" fmla="*/ 2827 w 2882"/>
                  <a:gd name="T87" fmla="*/ 794 h 1671"/>
                  <a:gd name="T88" fmla="*/ 2865 w 2882"/>
                  <a:gd name="T89" fmla="*/ 745 h 1671"/>
                  <a:gd name="T90" fmla="*/ 2882 w 2882"/>
                  <a:gd name="T91" fmla="*/ 702 h 1671"/>
                  <a:gd name="T92" fmla="*/ 2854 w 2882"/>
                  <a:gd name="T93" fmla="*/ 620 h 1671"/>
                  <a:gd name="T94" fmla="*/ 2800 w 2882"/>
                  <a:gd name="T95" fmla="*/ 560 h 1671"/>
                  <a:gd name="T96" fmla="*/ 2773 w 2882"/>
                  <a:gd name="T97" fmla="*/ 544 h 1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  <p:sp>
            <p:nvSpPr>
              <p:cNvPr id="73735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>
                  <a:gd name="T0" fmla="*/ 1259 w 1259"/>
                  <a:gd name="T1" fmla="*/ 615 h 811"/>
                  <a:gd name="T2" fmla="*/ 1248 w 1259"/>
                  <a:gd name="T3" fmla="*/ 588 h 811"/>
                  <a:gd name="T4" fmla="*/ 1237 w 1259"/>
                  <a:gd name="T5" fmla="*/ 566 h 811"/>
                  <a:gd name="T6" fmla="*/ 1216 w 1259"/>
                  <a:gd name="T7" fmla="*/ 539 h 811"/>
                  <a:gd name="T8" fmla="*/ 1188 w 1259"/>
                  <a:gd name="T9" fmla="*/ 517 h 811"/>
                  <a:gd name="T10" fmla="*/ 1123 w 1259"/>
                  <a:gd name="T11" fmla="*/ 479 h 811"/>
                  <a:gd name="T12" fmla="*/ 1042 w 1259"/>
                  <a:gd name="T13" fmla="*/ 441 h 811"/>
                  <a:gd name="T14" fmla="*/ 944 w 1259"/>
                  <a:gd name="T15" fmla="*/ 408 h 811"/>
                  <a:gd name="T16" fmla="*/ 841 w 1259"/>
                  <a:gd name="T17" fmla="*/ 381 h 811"/>
                  <a:gd name="T18" fmla="*/ 727 w 1259"/>
                  <a:gd name="T19" fmla="*/ 348 h 811"/>
                  <a:gd name="T20" fmla="*/ 613 w 1259"/>
                  <a:gd name="T21" fmla="*/ 321 h 811"/>
                  <a:gd name="T22" fmla="*/ 499 w 1259"/>
                  <a:gd name="T23" fmla="*/ 294 h 811"/>
                  <a:gd name="T24" fmla="*/ 391 w 1259"/>
                  <a:gd name="T25" fmla="*/ 261 h 811"/>
                  <a:gd name="T26" fmla="*/ 288 w 1259"/>
                  <a:gd name="T27" fmla="*/ 229 h 811"/>
                  <a:gd name="T28" fmla="*/ 195 w 1259"/>
                  <a:gd name="T29" fmla="*/ 196 h 811"/>
                  <a:gd name="T30" fmla="*/ 119 w 1259"/>
                  <a:gd name="T31" fmla="*/ 152 h 811"/>
                  <a:gd name="T32" fmla="*/ 54 w 1259"/>
                  <a:gd name="T33" fmla="*/ 109 h 811"/>
                  <a:gd name="T34" fmla="*/ 33 w 1259"/>
                  <a:gd name="T35" fmla="*/ 87 h 811"/>
                  <a:gd name="T36" fmla="*/ 16 w 1259"/>
                  <a:gd name="T37" fmla="*/ 60 h 811"/>
                  <a:gd name="T38" fmla="*/ 5 w 1259"/>
                  <a:gd name="T39" fmla="*/ 33 h 811"/>
                  <a:gd name="T40" fmla="*/ 0 w 1259"/>
                  <a:gd name="T41" fmla="*/ 0 h 811"/>
                  <a:gd name="T42" fmla="*/ 0 w 1259"/>
                  <a:gd name="T43" fmla="*/ 6 h 811"/>
                  <a:gd name="T44" fmla="*/ 0 w 1259"/>
                  <a:gd name="T45" fmla="*/ 11 h 811"/>
                  <a:gd name="T46" fmla="*/ 0 w 1259"/>
                  <a:gd name="T47" fmla="*/ 38 h 811"/>
                  <a:gd name="T48" fmla="*/ 5 w 1259"/>
                  <a:gd name="T49" fmla="*/ 60 h 811"/>
                  <a:gd name="T50" fmla="*/ 16 w 1259"/>
                  <a:gd name="T51" fmla="*/ 87 h 811"/>
                  <a:gd name="T52" fmla="*/ 33 w 1259"/>
                  <a:gd name="T53" fmla="*/ 114 h 811"/>
                  <a:gd name="T54" fmla="*/ 54 w 1259"/>
                  <a:gd name="T55" fmla="*/ 142 h 811"/>
                  <a:gd name="T56" fmla="*/ 87 w 1259"/>
                  <a:gd name="T57" fmla="*/ 174 h 811"/>
                  <a:gd name="T58" fmla="*/ 125 w 1259"/>
                  <a:gd name="T59" fmla="*/ 207 h 811"/>
                  <a:gd name="T60" fmla="*/ 179 w 1259"/>
                  <a:gd name="T61" fmla="*/ 240 h 811"/>
                  <a:gd name="T62" fmla="*/ 244 w 1259"/>
                  <a:gd name="T63" fmla="*/ 278 h 811"/>
                  <a:gd name="T64" fmla="*/ 326 w 1259"/>
                  <a:gd name="T65" fmla="*/ 310 h 811"/>
                  <a:gd name="T66" fmla="*/ 418 w 1259"/>
                  <a:gd name="T67" fmla="*/ 348 h 811"/>
                  <a:gd name="T68" fmla="*/ 526 w 1259"/>
                  <a:gd name="T69" fmla="*/ 381 h 811"/>
                  <a:gd name="T70" fmla="*/ 657 w 1259"/>
                  <a:gd name="T71" fmla="*/ 414 h 811"/>
                  <a:gd name="T72" fmla="*/ 749 w 1259"/>
                  <a:gd name="T73" fmla="*/ 435 h 811"/>
                  <a:gd name="T74" fmla="*/ 830 w 1259"/>
                  <a:gd name="T75" fmla="*/ 463 h 811"/>
                  <a:gd name="T76" fmla="*/ 901 w 1259"/>
                  <a:gd name="T77" fmla="*/ 490 h 811"/>
                  <a:gd name="T78" fmla="*/ 966 w 1259"/>
                  <a:gd name="T79" fmla="*/ 512 h 811"/>
                  <a:gd name="T80" fmla="*/ 1015 w 1259"/>
                  <a:gd name="T81" fmla="*/ 539 h 811"/>
                  <a:gd name="T82" fmla="*/ 1053 w 1259"/>
                  <a:gd name="T83" fmla="*/ 566 h 811"/>
                  <a:gd name="T84" fmla="*/ 1080 w 1259"/>
                  <a:gd name="T85" fmla="*/ 593 h 811"/>
                  <a:gd name="T86" fmla="*/ 1102 w 1259"/>
                  <a:gd name="T87" fmla="*/ 620 h 811"/>
                  <a:gd name="T88" fmla="*/ 1112 w 1259"/>
                  <a:gd name="T89" fmla="*/ 648 h 811"/>
                  <a:gd name="T90" fmla="*/ 1118 w 1259"/>
                  <a:gd name="T91" fmla="*/ 675 h 811"/>
                  <a:gd name="T92" fmla="*/ 1112 w 1259"/>
                  <a:gd name="T93" fmla="*/ 697 h 811"/>
                  <a:gd name="T94" fmla="*/ 1096 w 1259"/>
                  <a:gd name="T95" fmla="*/ 724 h 811"/>
                  <a:gd name="T96" fmla="*/ 1080 w 1259"/>
                  <a:gd name="T97" fmla="*/ 746 h 811"/>
                  <a:gd name="T98" fmla="*/ 1053 w 1259"/>
                  <a:gd name="T99" fmla="*/ 767 h 811"/>
                  <a:gd name="T100" fmla="*/ 1015 w 1259"/>
                  <a:gd name="T101" fmla="*/ 789 h 811"/>
                  <a:gd name="T102" fmla="*/ 977 w 1259"/>
                  <a:gd name="T103" fmla="*/ 811 h 811"/>
                  <a:gd name="T104" fmla="*/ 1047 w 1259"/>
                  <a:gd name="T105" fmla="*/ 789 h 811"/>
                  <a:gd name="T106" fmla="*/ 1107 w 1259"/>
                  <a:gd name="T107" fmla="*/ 767 h 811"/>
                  <a:gd name="T108" fmla="*/ 1156 w 1259"/>
                  <a:gd name="T109" fmla="*/ 746 h 811"/>
                  <a:gd name="T110" fmla="*/ 1199 w 1259"/>
                  <a:gd name="T111" fmla="*/ 724 h 811"/>
                  <a:gd name="T112" fmla="*/ 1226 w 1259"/>
                  <a:gd name="T113" fmla="*/ 702 h 811"/>
                  <a:gd name="T114" fmla="*/ 1248 w 1259"/>
                  <a:gd name="T115" fmla="*/ 675 h 811"/>
                  <a:gd name="T116" fmla="*/ 1259 w 1259"/>
                  <a:gd name="T117" fmla="*/ 648 h 811"/>
                  <a:gd name="T118" fmla="*/ 1259 w 1259"/>
                  <a:gd name="T119" fmla="*/ 615 h 811"/>
                  <a:gd name="T120" fmla="*/ 1259 w 1259"/>
                  <a:gd name="T121" fmla="*/ 615 h 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  <p:sp>
            <p:nvSpPr>
              <p:cNvPr id="73736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>
                  <a:gd name="T0" fmla="*/ 92 w 2849"/>
                  <a:gd name="T1" fmla="*/ 958 h 969"/>
                  <a:gd name="T2" fmla="*/ 0 w 2849"/>
                  <a:gd name="T3" fmla="*/ 969 h 969"/>
                  <a:gd name="T4" fmla="*/ 391 w 2849"/>
                  <a:gd name="T5" fmla="*/ 969 h 969"/>
                  <a:gd name="T6" fmla="*/ 434 w 2849"/>
                  <a:gd name="T7" fmla="*/ 947 h 969"/>
                  <a:gd name="T8" fmla="*/ 483 w 2849"/>
                  <a:gd name="T9" fmla="*/ 914 h 969"/>
                  <a:gd name="T10" fmla="*/ 554 w 2849"/>
                  <a:gd name="T11" fmla="*/ 876 h 969"/>
                  <a:gd name="T12" fmla="*/ 635 w 2849"/>
                  <a:gd name="T13" fmla="*/ 838 h 969"/>
                  <a:gd name="T14" fmla="*/ 727 w 2849"/>
                  <a:gd name="T15" fmla="*/ 794 h 969"/>
                  <a:gd name="T16" fmla="*/ 836 w 2849"/>
                  <a:gd name="T17" fmla="*/ 745 h 969"/>
                  <a:gd name="T18" fmla="*/ 961 w 2849"/>
                  <a:gd name="T19" fmla="*/ 696 h 969"/>
                  <a:gd name="T20" fmla="*/ 1102 w 2849"/>
                  <a:gd name="T21" fmla="*/ 642 h 969"/>
                  <a:gd name="T22" fmla="*/ 1259 w 2849"/>
                  <a:gd name="T23" fmla="*/ 582 h 969"/>
                  <a:gd name="T24" fmla="*/ 1433 w 2849"/>
                  <a:gd name="T25" fmla="*/ 522 h 969"/>
                  <a:gd name="T26" fmla="*/ 1623 w 2849"/>
                  <a:gd name="T27" fmla="*/ 462 h 969"/>
                  <a:gd name="T28" fmla="*/ 1829 w 2849"/>
                  <a:gd name="T29" fmla="*/ 403 h 969"/>
                  <a:gd name="T30" fmla="*/ 2057 w 2849"/>
                  <a:gd name="T31" fmla="*/ 343 h 969"/>
                  <a:gd name="T32" fmla="*/ 2301 w 2849"/>
                  <a:gd name="T33" fmla="*/ 283 h 969"/>
                  <a:gd name="T34" fmla="*/ 2567 w 2849"/>
                  <a:gd name="T35" fmla="*/ 223 h 969"/>
                  <a:gd name="T36" fmla="*/ 2849 w 2849"/>
                  <a:gd name="T37" fmla="*/ 163 h 969"/>
                  <a:gd name="T38" fmla="*/ 2849 w 2849"/>
                  <a:gd name="T39" fmla="*/ 0 h 969"/>
                  <a:gd name="T40" fmla="*/ 2817 w 2849"/>
                  <a:gd name="T41" fmla="*/ 16 h 969"/>
                  <a:gd name="T42" fmla="*/ 2773 w 2849"/>
                  <a:gd name="T43" fmla="*/ 33 h 969"/>
                  <a:gd name="T44" fmla="*/ 2719 w 2849"/>
                  <a:gd name="T45" fmla="*/ 54 h 969"/>
                  <a:gd name="T46" fmla="*/ 2648 w 2849"/>
                  <a:gd name="T47" fmla="*/ 76 h 969"/>
                  <a:gd name="T48" fmla="*/ 2572 w 2849"/>
                  <a:gd name="T49" fmla="*/ 98 h 969"/>
                  <a:gd name="T50" fmla="*/ 2491 w 2849"/>
                  <a:gd name="T51" fmla="*/ 120 h 969"/>
                  <a:gd name="T52" fmla="*/ 2399 w 2849"/>
                  <a:gd name="T53" fmla="*/ 147 h 969"/>
                  <a:gd name="T54" fmla="*/ 2301 w 2849"/>
                  <a:gd name="T55" fmla="*/ 169 h 969"/>
                  <a:gd name="T56" fmla="*/ 2095 w 2849"/>
                  <a:gd name="T57" fmla="*/ 223 h 969"/>
                  <a:gd name="T58" fmla="*/ 1889 w 2849"/>
                  <a:gd name="T59" fmla="*/ 277 h 969"/>
                  <a:gd name="T60" fmla="*/ 1688 w 2849"/>
                  <a:gd name="T61" fmla="*/ 326 h 969"/>
                  <a:gd name="T62" fmla="*/ 1590 w 2849"/>
                  <a:gd name="T63" fmla="*/ 354 h 969"/>
                  <a:gd name="T64" fmla="*/ 1503 w 2849"/>
                  <a:gd name="T65" fmla="*/ 381 h 969"/>
                  <a:gd name="T66" fmla="*/ 1107 w 2849"/>
                  <a:gd name="T67" fmla="*/ 506 h 969"/>
                  <a:gd name="T68" fmla="*/ 912 w 2849"/>
                  <a:gd name="T69" fmla="*/ 577 h 969"/>
                  <a:gd name="T70" fmla="*/ 727 w 2849"/>
                  <a:gd name="T71" fmla="*/ 647 h 969"/>
                  <a:gd name="T72" fmla="*/ 548 w 2849"/>
                  <a:gd name="T73" fmla="*/ 718 h 969"/>
                  <a:gd name="T74" fmla="*/ 380 w 2849"/>
                  <a:gd name="T75" fmla="*/ 794 h 969"/>
                  <a:gd name="T76" fmla="*/ 228 w 2849"/>
                  <a:gd name="T77" fmla="*/ 876 h 969"/>
                  <a:gd name="T78" fmla="*/ 92 w 2849"/>
                  <a:gd name="T79" fmla="*/ 958 h 969"/>
                  <a:gd name="T80" fmla="*/ 92 w 2849"/>
                  <a:gd name="T81" fmla="*/ 958 h 9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  <p:sp>
            <p:nvSpPr>
              <p:cNvPr id="1038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738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>
                  <a:gd name="T0" fmla="*/ 0 w 1248"/>
                  <a:gd name="T1" fmla="*/ 332 h 539"/>
                  <a:gd name="T2" fmla="*/ 0 w 1248"/>
                  <a:gd name="T3" fmla="*/ 360 h 539"/>
                  <a:gd name="T4" fmla="*/ 5 w 1248"/>
                  <a:gd name="T5" fmla="*/ 387 h 539"/>
                  <a:gd name="T6" fmla="*/ 27 w 1248"/>
                  <a:gd name="T7" fmla="*/ 414 h 539"/>
                  <a:gd name="T8" fmla="*/ 54 w 1248"/>
                  <a:gd name="T9" fmla="*/ 436 h 539"/>
                  <a:gd name="T10" fmla="*/ 92 w 1248"/>
                  <a:gd name="T11" fmla="*/ 463 h 539"/>
                  <a:gd name="T12" fmla="*/ 141 w 1248"/>
                  <a:gd name="T13" fmla="*/ 490 h 539"/>
                  <a:gd name="T14" fmla="*/ 195 w 1248"/>
                  <a:gd name="T15" fmla="*/ 512 h 539"/>
                  <a:gd name="T16" fmla="*/ 255 w 1248"/>
                  <a:gd name="T17" fmla="*/ 539 h 539"/>
                  <a:gd name="T18" fmla="*/ 212 w 1248"/>
                  <a:gd name="T19" fmla="*/ 517 h 539"/>
                  <a:gd name="T20" fmla="*/ 179 w 1248"/>
                  <a:gd name="T21" fmla="*/ 490 h 539"/>
                  <a:gd name="T22" fmla="*/ 157 w 1248"/>
                  <a:gd name="T23" fmla="*/ 468 h 539"/>
                  <a:gd name="T24" fmla="*/ 141 w 1248"/>
                  <a:gd name="T25" fmla="*/ 447 h 539"/>
                  <a:gd name="T26" fmla="*/ 136 w 1248"/>
                  <a:gd name="T27" fmla="*/ 425 h 539"/>
                  <a:gd name="T28" fmla="*/ 136 w 1248"/>
                  <a:gd name="T29" fmla="*/ 403 h 539"/>
                  <a:gd name="T30" fmla="*/ 141 w 1248"/>
                  <a:gd name="T31" fmla="*/ 381 h 539"/>
                  <a:gd name="T32" fmla="*/ 157 w 1248"/>
                  <a:gd name="T33" fmla="*/ 365 h 539"/>
                  <a:gd name="T34" fmla="*/ 179 w 1248"/>
                  <a:gd name="T35" fmla="*/ 343 h 539"/>
                  <a:gd name="T36" fmla="*/ 201 w 1248"/>
                  <a:gd name="T37" fmla="*/ 327 h 539"/>
                  <a:gd name="T38" fmla="*/ 266 w 1248"/>
                  <a:gd name="T39" fmla="*/ 294 h 539"/>
                  <a:gd name="T40" fmla="*/ 353 w 1248"/>
                  <a:gd name="T41" fmla="*/ 262 h 539"/>
                  <a:gd name="T42" fmla="*/ 445 w 1248"/>
                  <a:gd name="T43" fmla="*/ 234 h 539"/>
                  <a:gd name="T44" fmla="*/ 554 w 1248"/>
                  <a:gd name="T45" fmla="*/ 213 h 539"/>
                  <a:gd name="T46" fmla="*/ 662 w 1248"/>
                  <a:gd name="T47" fmla="*/ 191 h 539"/>
                  <a:gd name="T48" fmla="*/ 890 w 1248"/>
                  <a:gd name="T49" fmla="*/ 153 h 539"/>
                  <a:gd name="T50" fmla="*/ 993 w 1248"/>
                  <a:gd name="T51" fmla="*/ 136 h 539"/>
                  <a:gd name="T52" fmla="*/ 1091 w 1248"/>
                  <a:gd name="T53" fmla="*/ 120 h 539"/>
                  <a:gd name="T54" fmla="*/ 1178 w 1248"/>
                  <a:gd name="T55" fmla="*/ 115 h 539"/>
                  <a:gd name="T56" fmla="*/ 1248 w 1248"/>
                  <a:gd name="T57" fmla="*/ 104 h 539"/>
                  <a:gd name="T58" fmla="*/ 1248 w 1248"/>
                  <a:gd name="T59" fmla="*/ 0 h 539"/>
                  <a:gd name="T60" fmla="*/ 1161 w 1248"/>
                  <a:gd name="T61" fmla="*/ 22 h 539"/>
                  <a:gd name="T62" fmla="*/ 1069 w 1248"/>
                  <a:gd name="T63" fmla="*/ 38 h 539"/>
                  <a:gd name="T64" fmla="*/ 874 w 1248"/>
                  <a:gd name="T65" fmla="*/ 71 h 539"/>
                  <a:gd name="T66" fmla="*/ 673 w 1248"/>
                  <a:gd name="T67" fmla="*/ 93 h 539"/>
                  <a:gd name="T68" fmla="*/ 483 w 1248"/>
                  <a:gd name="T69" fmla="*/ 126 h 539"/>
                  <a:gd name="T70" fmla="*/ 391 w 1248"/>
                  <a:gd name="T71" fmla="*/ 142 h 539"/>
                  <a:gd name="T72" fmla="*/ 309 w 1248"/>
                  <a:gd name="T73" fmla="*/ 158 h 539"/>
                  <a:gd name="T74" fmla="*/ 228 w 1248"/>
                  <a:gd name="T75" fmla="*/ 180 h 539"/>
                  <a:gd name="T76" fmla="*/ 163 w 1248"/>
                  <a:gd name="T77" fmla="*/ 202 h 539"/>
                  <a:gd name="T78" fmla="*/ 103 w 1248"/>
                  <a:gd name="T79" fmla="*/ 229 h 539"/>
                  <a:gd name="T80" fmla="*/ 54 w 1248"/>
                  <a:gd name="T81" fmla="*/ 256 h 539"/>
                  <a:gd name="T82" fmla="*/ 22 w 1248"/>
                  <a:gd name="T83" fmla="*/ 294 h 539"/>
                  <a:gd name="T84" fmla="*/ 0 w 1248"/>
                  <a:gd name="T85" fmla="*/ 332 h 539"/>
                  <a:gd name="T86" fmla="*/ 0 w 1248"/>
                  <a:gd name="T87" fmla="*/ 332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</p:grpSp>
        <p:sp>
          <p:nvSpPr>
            <p:cNvPr id="73739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>
                <a:gd name="T0" fmla="*/ 982 w 2296"/>
                <a:gd name="T1" fmla="*/ 1061 h 1469"/>
                <a:gd name="T2" fmla="*/ 1357 w 2296"/>
                <a:gd name="T3" fmla="*/ 1012 h 1469"/>
                <a:gd name="T4" fmla="*/ 1666 w 2296"/>
                <a:gd name="T5" fmla="*/ 957 h 1469"/>
                <a:gd name="T6" fmla="*/ 1916 w 2296"/>
                <a:gd name="T7" fmla="*/ 897 h 1469"/>
                <a:gd name="T8" fmla="*/ 2100 w 2296"/>
                <a:gd name="T9" fmla="*/ 832 h 1469"/>
                <a:gd name="T10" fmla="*/ 2220 w 2296"/>
                <a:gd name="T11" fmla="*/ 756 h 1469"/>
                <a:gd name="T12" fmla="*/ 2285 w 2296"/>
                <a:gd name="T13" fmla="*/ 669 h 1469"/>
                <a:gd name="T14" fmla="*/ 2290 w 2296"/>
                <a:gd name="T15" fmla="*/ 560 h 1469"/>
                <a:gd name="T16" fmla="*/ 2241 w 2296"/>
                <a:gd name="T17" fmla="*/ 457 h 1469"/>
                <a:gd name="T18" fmla="*/ 2144 w 2296"/>
                <a:gd name="T19" fmla="*/ 364 h 1469"/>
                <a:gd name="T20" fmla="*/ 2008 w 2296"/>
                <a:gd name="T21" fmla="*/ 277 h 1469"/>
                <a:gd name="T22" fmla="*/ 1769 w 2296"/>
                <a:gd name="T23" fmla="*/ 157 h 1469"/>
                <a:gd name="T24" fmla="*/ 1612 w 2296"/>
                <a:gd name="T25" fmla="*/ 92 h 1469"/>
                <a:gd name="T26" fmla="*/ 1476 w 2296"/>
                <a:gd name="T27" fmla="*/ 43 h 1469"/>
                <a:gd name="T28" fmla="*/ 1384 w 2296"/>
                <a:gd name="T29" fmla="*/ 10 h 1469"/>
                <a:gd name="T30" fmla="*/ 1346 w 2296"/>
                <a:gd name="T31" fmla="*/ 0 h 1469"/>
                <a:gd name="T32" fmla="*/ 1655 w 2296"/>
                <a:gd name="T33" fmla="*/ 119 h 1469"/>
                <a:gd name="T34" fmla="*/ 1948 w 2296"/>
                <a:gd name="T35" fmla="*/ 255 h 1469"/>
                <a:gd name="T36" fmla="*/ 2068 w 2296"/>
                <a:gd name="T37" fmla="*/ 326 h 1469"/>
                <a:gd name="T38" fmla="*/ 2171 w 2296"/>
                <a:gd name="T39" fmla="*/ 402 h 1469"/>
                <a:gd name="T40" fmla="*/ 2236 w 2296"/>
                <a:gd name="T41" fmla="*/ 478 h 1469"/>
                <a:gd name="T42" fmla="*/ 2263 w 2296"/>
                <a:gd name="T43" fmla="*/ 560 h 1469"/>
                <a:gd name="T44" fmla="*/ 2241 w 2296"/>
                <a:gd name="T45" fmla="*/ 636 h 1469"/>
                <a:gd name="T46" fmla="*/ 2171 w 2296"/>
                <a:gd name="T47" fmla="*/ 702 h 1469"/>
                <a:gd name="T48" fmla="*/ 2062 w 2296"/>
                <a:gd name="T49" fmla="*/ 756 h 1469"/>
                <a:gd name="T50" fmla="*/ 1921 w 2296"/>
                <a:gd name="T51" fmla="*/ 800 h 1469"/>
                <a:gd name="T52" fmla="*/ 1748 w 2296"/>
                <a:gd name="T53" fmla="*/ 843 h 1469"/>
                <a:gd name="T54" fmla="*/ 1351 w 2296"/>
                <a:gd name="T55" fmla="*/ 908 h 1469"/>
                <a:gd name="T56" fmla="*/ 923 w 2296"/>
                <a:gd name="T57" fmla="*/ 968 h 1469"/>
                <a:gd name="T58" fmla="*/ 521 w 2296"/>
                <a:gd name="T59" fmla="*/ 1028 h 1469"/>
                <a:gd name="T60" fmla="*/ 353 w 2296"/>
                <a:gd name="T61" fmla="*/ 1066 h 1469"/>
                <a:gd name="T62" fmla="*/ 206 w 2296"/>
                <a:gd name="T63" fmla="*/ 1104 h 1469"/>
                <a:gd name="T64" fmla="*/ 92 w 2296"/>
                <a:gd name="T65" fmla="*/ 1148 h 1469"/>
                <a:gd name="T66" fmla="*/ 22 w 2296"/>
                <a:gd name="T67" fmla="*/ 1202 h 1469"/>
                <a:gd name="T68" fmla="*/ 0 w 2296"/>
                <a:gd name="T69" fmla="*/ 1262 h 1469"/>
                <a:gd name="T70" fmla="*/ 27 w 2296"/>
                <a:gd name="T71" fmla="*/ 1327 h 1469"/>
                <a:gd name="T72" fmla="*/ 98 w 2296"/>
                <a:gd name="T73" fmla="*/ 1382 h 1469"/>
                <a:gd name="T74" fmla="*/ 196 w 2296"/>
                <a:gd name="T75" fmla="*/ 1425 h 1469"/>
                <a:gd name="T76" fmla="*/ 326 w 2296"/>
                <a:gd name="T77" fmla="*/ 1469 h 1469"/>
                <a:gd name="T78" fmla="*/ 217 w 2296"/>
                <a:gd name="T79" fmla="*/ 1414 h 1469"/>
                <a:gd name="T80" fmla="*/ 147 w 2296"/>
                <a:gd name="T81" fmla="*/ 1360 h 1469"/>
                <a:gd name="T82" fmla="*/ 120 w 2296"/>
                <a:gd name="T83" fmla="*/ 1306 h 1469"/>
                <a:gd name="T84" fmla="*/ 141 w 2296"/>
                <a:gd name="T85" fmla="*/ 1257 h 1469"/>
                <a:gd name="T86" fmla="*/ 212 w 2296"/>
                <a:gd name="T87" fmla="*/ 1208 h 1469"/>
                <a:gd name="T88" fmla="*/ 342 w 2296"/>
                <a:gd name="T89" fmla="*/ 1164 h 1469"/>
                <a:gd name="T90" fmla="*/ 527 w 2296"/>
                <a:gd name="T91" fmla="*/ 1121 h 1469"/>
                <a:gd name="T92" fmla="*/ 771 w 2296"/>
                <a:gd name="T93" fmla="*/ 1088 h 1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1034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661 h 1906"/>
                <a:gd name="T4" fmla="*/ 6016 w 5740"/>
                <a:gd name="T5" fmla="*/ 661 h 1906"/>
                <a:gd name="T6" fmla="*/ 6016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73741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73742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/>
            </a:lvl1pPr>
          </a:lstStyle>
          <a:p>
            <a:endParaRPr lang="ru-RU" altLang="ru-RU"/>
          </a:p>
        </p:txBody>
      </p:sp>
      <p:sp>
        <p:nvSpPr>
          <p:cNvPr id="73743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98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  <p:sldLayoutId id="2147483996" r:id="rId12"/>
    <p:sldLayoutId id="2147483997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Arial" charset="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ea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ea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ea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ea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Arial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Arial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Arial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Arial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Arial" charset="0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4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6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8.e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10.em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11.em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13.emf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14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5" Type="http://schemas.openxmlformats.org/officeDocument/2006/relationships/image" Target="../media/image16.png"/><Relationship Id="rId4" Type="http://schemas.openxmlformats.org/officeDocument/2006/relationships/image" Target="../media/image15.em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7" Type="http://schemas.openxmlformats.org/officeDocument/2006/relationships/image" Target="../media/image23.gif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gif"/><Relationship Id="rId5" Type="http://schemas.openxmlformats.org/officeDocument/2006/relationships/image" Target="../media/image21.gif"/><Relationship Id="rId4" Type="http://schemas.openxmlformats.org/officeDocument/2006/relationships/image" Target="../media/image20.gi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179388" y="620713"/>
            <a:ext cx="8785225" cy="1683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000" tIns="10800" rIns="18000" bIns="10800" anchor="ctr">
            <a:spAutoFit/>
          </a:bodyPr>
          <a:lstStyle/>
          <a:p>
            <a:pPr algn="ctr" eaLnBrk="1" hangingPunct="1">
              <a:lnSpc>
                <a:spcPct val="90000"/>
              </a:lnSpc>
            </a:pPr>
            <a:r>
              <a:rPr lang="ru-RU" altLang="ru-RU" sz="4000" b="1" dirty="0" smtClean="0">
                <a:solidFill>
                  <a:srgbClr val="FFFF00"/>
                </a:solidFill>
              </a:rPr>
              <a:t>Алкогольный вклад  в смертность и ухудшение здоровья </a:t>
            </a:r>
            <a:r>
              <a:rPr lang="ru-RU" altLang="ru-RU" sz="4000" b="1" dirty="0">
                <a:solidFill>
                  <a:srgbClr val="FFFF00"/>
                </a:solidFill>
              </a:rPr>
              <a:t>населения </a:t>
            </a:r>
            <a:r>
              <a:rPr lang="ru-RU" altLang="ru-RU" sz="4000" b="1" dirty="0" smtClean="0">
                <a:solidFill>
                  <a:srgbClr val="FFFF00"/>
                </a:solidFill>
              </a:rPr>
              <a:t>России</a:t>
            </a:r>
            <a:endParaRPr lang="ru-RU" altLang="ru-RU" sz="4000" b="1" dirty="0">
              <a:solidFill>
                <a:srgbClr val="FFFF00"/>
              </a:solidFill>
            </a:endParaRPr>
          </a:p>
        </p:txBody>
      </p:sp>
      <p:pic>
        <p:nvPicPr>
          <p:cNvPr id="17411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028950"/>
            <a:ext cx="5219700" cy="383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5214942" y="4508500"/>
            <a:ext cx="3929058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rgbClr val="005C7A"/>
            </a:prstShdw>
          </a:effectLst>
        </p:spPr>
        <p:txBody>
          <a:bodyPr wrap="square">
            <a:spAutoFit/>
          </a:bodyPr>
          <a:lstStyle/>
          <a:p>
            <a:pPr algn="ctr" eaLnBrk="1" hangingPunct="1"/>
            <a:r>
              <a:rPr lang="ru-RU" altLang="ru-RU" sz="2300" b="1" dirty="0"/>
              <a:t>Заслуженный </a:t>
            </a:r>
            <a:r>
              <a:rPr lang="ru-RU" altLang="ru-RU" sz="2300" b="1" dirty="0" smtClean="0"/>
              <a:t>врач РФ</a:t>
            </a:r>
            <a:r>
              <a:rPr lang="ru-RU" altLang="ru-RU" sz="2300" b="1" dirty="0"/>
              <a:t>, </a:t>
            </a:r>
            <a:endParaRPr lang="ru-RU" altLang="ru-RU" sz="2300" b="1" dirty="0" smtClean="0"/>
          </a:p>
          <a:p>
            <a:pPr algn="ctr" eaLnBrk="1" hangingPunct="1"/>
            <a:r>
              <a:rPr lang="ru-RU" altLang="ru-RU" sz="2300" b="1" dirty="0" smtClean="0"/>
              <a:t>д.м.н</a:t>
            </a:r>
            <a:r>
              <a:rPr lang="ru-RU" altLang="ru-RU" sz="2300" b="1" dirty="0"/>
              <a:t>., </a:t>
            </a:r>
            <a:r>
              <a:rPr lang="ru-RU" altLang="ru-RU" sz="2300" b="1" dirty="0" smtClean="0"/>
              <a:t>профессор</a:t>
            </a:r>
          </a:p>
          <a:p>
            <a:pPr algn="ctr" eaLnBrk="1" hangingPunct="1"/>
            <a:endParaRPr lang="ru-RU" altLang="ru-RU" sz="1000" b="1" dirty="0" smtClean="0"/>
          </a:p>
          <a:p>
            <a:pPr algn="ctr" eaLnBrk="1" hangingPunct="1"/>
            <a:r>
              <a:rPr lang="ru-RU" altLang="ru-RU" sz="2400" b="1" dirty="0" smtClean="0"/>
              <a:t>Говорин </a:t>
            </a:r>
            <a:r>
              <a:rPr lang="ru-RU" altLang="ru-RU" sz="2400" b="1" dirty="0"/>
              <a:t>Н.В</a:t>
            </a:r>
            <a:r>
              <a:rPr lang="ru-RU" altLang="ru-RU" sz="2400" b="1" dirty="0" smtClean="0"/>
              <a:t>.</a:t>
            </a:r>
            <a:endParaRPr lang="ru-RU" altLang="ru-RU" sz="24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Номер слайда 2"/>
          <p:cNvSpPr>
            <a:spLocks noGrp="1"/>
          </p:cNvSpPr>
          <p:nvPr>
            <p:ph type="sldNum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02A31EF-4E04-4ADC-B277-C8254387BD3E}" type="slidenum">
              <a:rPr lang="ru-RU" altLang="ru-RU"/>
              <a:pPr/>
              <a:t>10</a:t>
            </a:fld>
            <a:endParaRPr lang="ru-RU" altLang="ru-RU"/>
          </a:p>
        </p:txBody>
      </p:sp>
      <p:graphicFrame>
        <p:nvGraphicFramePr>
          <p:cNvPr id="30723" name="Object 2"/>
          <p:cNvGraphicFramePr>
            <a:graphicFrameLocks noChangeAspect="1"/>
          </p:cNvGraphicFramePr>
          <p:nvPr/>
        </p:nvGraphicFramePr>
        <p:xfrm>
          <a:off x="142844" y="1071546"/>
          <a:ext cx="8893206" cy="5429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3" name="Диаграмма" r:id="rId3" imgW="8991645" imgH="5991300" progId="MSGraph.Chart.8">
                  <p:embed/>
                </p:oleObj>
              </mc:Choice>
              <mc:Fallback>
                <p:oleObj name="Диаграмма" r:id="rId3" imgW="8991645" imgH="5991300" progId="MSGraph.Chart.8">
                  <p:embed/>
                  <p:pic>
                    <p:nvPicPr>
                      <p:cNvPr id="0" name="Picture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2844" y="1071546"/>
                        <a:ext cx="8893206" cy="54292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24" name="Text Box 3"/>
          <p:cNvSpPr txBox="1">
            <a:spLocks noChangeArrowheads="1"/>
          </p:cNvSpPr>
          <p:nvPr/>
        </p:nvSpPr>
        <p:spPr bwMode="auto">
          <a:xfrm>
            <a:off x="8172450" y="5286388"/>
            <a:ext cx="800100" cy="466725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4000" rIns="54000">
            <a:spAutoFit/>
          </a:bodyPr>
          <a:lstStyle/>
          <a:p>
            <a:pPr algn="ctr" eaLnBrk="1" hangingPunct="1"/>
            <a:r>
              <a:rPr lang="ru-RU" altLang="ru-RU" sz="2400" b="1" dirty="0" smtClean="0">
                <a:solidFill>
                  <a:srgbClr val="FF0000"/>
                </a:solidFill>
                <a:latin typeface="Times New Roman" pitchFamily="18" charset="0"/>
              </a:rPr>
              <a:t>2016</a:t>
            </a:r>
            <a:endParaRPr lang="ru-RU" altLang="ru-RU" dirty="0">
              <a:solidFill>
                <a:srgbClr val="FF0000"/>
              </a:solidFill>
            </a:endParaRPr>
          </a:p>
        </p:txBody>
      </p:sp>
      <p:sp>
        <p:nvSpPr>
          <p:cNvPr id="30725" name="Text Box 4"/>
          <p:cNvSpPr txBox="1">
            <a:spLocks noChangeArrowheads="1"/>
          </p:cNvSpPr>
          <p:nvPr/>
        </p:nvSpPr>
        <p:spPr bwMode="auto">
          <a:xfrm>
            <a:off x="8172450" y="4572008"/>
            <a:ext cx="800100" cy="466725"/>
          </a:xfrm>
          <a:prstGeom prst="rect">
            <a:avLst/>
          </a:pr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4000" rIns="54000">
            <a:spAutoFit/>
          </a:bodyPr>
          <a:lstStyle/>
          <a:p>
            <a:pPr algn="ctr" eaLnBrk="1" hangingPunct="1"/>
            <a:r>
              <a:rPr lang="ru-RU" altLang="ru-RU" sz="2400" b="1">
                <a:solidFill>
                  <a:srgbClr val="FFFFFF"/>
                </a:solidFill>
                <a:latin typeface="Times New Roman" pitchFamily="18" charset="0"/>
              </a:rPr>
              <a:t>9,7</a:t>
            </a:r>
            <a:endParaRPr lang="ru-RU" altLang="ru-RU"/>
          </a:p>
        </p:txBody>
      </p:sp>
      <p:sp>
        <p:nvSpPr>
          <p:cNvPr id="30726" name="Text Box 5"/>
          <p:cNvSpPr txBox="1">
            <a:spLocks noChangeArrowheads="1"/>
          </p:cNvSpPr>
          <p:nvPr/>
        </p:nvSpPr>
        <p:spPr bwMode="auto">
          <a:xfrm>
            <a:off x="8172450" y="4000504"/>
            <a:ext cx="800100" cy="466725"/>
          </a:xfrm>
          <a:prstGeom prst="rect">
            <a:avLst/>
          </a:prstGeom>
          <a:solidFill>
            <a:srgbClr val="3366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4000" rIns="54000">
            <a:spAutoFit/>
          </a:bodyPr>
          <a:lstStyle/>
          <a:p>
            <a:pPr algn="ctr" eaLnBrk="1" hangingPunct="1"/>
            <a:r>
              <a:rPr lang="ru-RU" altLang="ru-RU" sz="2400" b="1">
                <a:solidFill>
                  <a:srgbClr val="FFFFFF"/>
                </a:solidFill>
                <a:latin typeface="Times New Roman" pitchFamily="18" charset="0"/>
              </a:rPr>
              <a:t>10,9</a:t>
            </a:r>
            <a:endParaRPr lang="ru-RU" altLang="ru-RU"/>
          </a:p>
        </p:txBody>
      </p:sp>
      <p:sp>
        <p:nvSpPr>
          <p:cNvPr id="30727" name="Text Box 6"/>
          <p:cNvSpPr txBox="1">
            <a:spLocks noChangeArrowheads="1"/>
          </p:cNvSpPr>
          <p:nvPr/>
        </p:nvSpPr>
        <p:spPr bwMode="auto">
          <a:xfrm>
            <a:off x="8213756" y="3071810"/>
            <a:ext cx="787400" cy="466725"/>
          </a:xfrm>
          <a:prstGeom prst="rect">
            <a:avLst/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4000" rIns="54000">
            <a:spAutoFit/>
          </a:bodyPr>
          <a:lstStyle/>
          <a:p>
            <a:pPr algn="ctr" eaLnBrk="1" hangingPunct="1"/>
            <a:r>
              <a:rPr lang="ru-RU" altLang="ru-RU" sz="2400" b="1" dirty="0" smtClean="0">
                <a:solidFill>
                  <a:srgbClr val="FFFFFF"/>
                </a:solidFill>
                <a:latin typeface="Times New Roman" pitchFamily="18" charset="0"/>
              </a:rPr>
              <a:t>12,9</a:t>
            </a:r>
            <a:endParaRPr lang="ru-RU" altLang="ru-RU" dirty="0"/>
          </a:p>
        </p:txBody>
      </p:sp>
      <p:sp>
        <p:nvSpPr>
          <p:cNvPr id="30728" name="Rectangle 7"/>
          <p:cNvSpPr>
            <a:spLocks noChangeArrowheads="1"/>
          </p:cNvSpPr>
          <p:nvPr/>
        </p:nvSpPr>
        <p:spPr bwMode="auto">
          <a:xfrm>
            <a:off x="214282" y="0"/>
            <a:ext cx="8643998" cy="1031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bIns="0" anchor="ctr">
            <a:spAutoFit/>
          </a:bodyPr>
          <a:lstStyle/>
          <a:p>
            <a:pPr algn="ctr" eaLnBrk="1" hangingPunct="1"/>
            <a:r>
              <a:rPr lang="ru-RU" altLang="ru-RU" sz="36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Общий коэффициент смертности </a:t>
            </a:r>
          </a:p>
          <a:p>
            <a:pPr algn="ctr" eaLnBrk="1" hangingPunct="1"/>
            <a:r>
              <a:rPr lang="ru-RU" altLang="ru-RU" sz="28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(число умерших на 1000 населения)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857256"/>
          </a:xfrm>
        </p:spPr>
        <p:txBody>
          <a:bodyPr/>
          <a:lstStyle/>
          <a:p>
            <a:r>
              <a:rPr lang="ru-RU" sz="3600" dirty="0" smtClean="0">
                <a:solidFill>
                  <a:srgbClr val="FFFF00"/>
                </a:solidFill>
                <a:effectLst/>
              </a:rPr>
              <a:t>Алкогольная смертность в России и в 10 странах Европы</a:t>
            </a:r>
            <a:endParaRPr lang="ru-RU" sz="3600" dirty="0">
              <a:solidFill>
                <a:srgbClr val="FFFF00"/>
              </a:solidFill>
              <a:effectLst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E65E8CD-FBB8-4920-B1C3-DABBD0D3EDC7}" type="slidenum">
              <a:rPr lang="ru-RU" altLang="ru-RU" smtClean="0"/>
              <a:pPr/>
              <a:t>11</a:t>
            </a:fld>
            <a:endParaRPr lang="ru-RU" altLang="ru-RU"/>
          </a:p>
        </p:txBody>
      </p:sp>
      <p:pic>
        <p:nvPicPr>
          <p:cNvPr id="5" name="Содержимое 4" descr="t_graf07"/>
          <p:cNvPicPr>
            <a:picLocks noGrp="1"/>
          </p:cNvPicPr>
          <p:nvPr>
            <p:ph idx="1"/>
          </p:nvPr>
        </p:nvPicPr>
        <p:blipFill>
          <a:blip r:embed="rId2">
            <a:lum bright="-80000" contrast="80000"/>
          </a:blip>
          <a:srcRect/>
          <a:stretch>
            <a:fillRect/>
          </a:stretch>
        </p:blipFill>
        <p:spPr bwMode="auto">
          <a:xfrm>
            <a:off x="500034" y="1357298"/>
            <a:ext cx="8072494" cy="5072098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Номер слайда 2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charset="2"/>
              <a:buChar char="n"/>
              <a:defRPr sz="3200">
                <a:solidFill>
                  <a:schemeClr val="tx1"/>
                </a:solidFill>
                <a:latin typeface="Garamond" charset="0"/>
                <a:ea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n"/>
              <a:defRPr sz="2800">
                <a:solidFill>
                  <a:schemeClr val="tx1"/>
                </a:solidFill>
                <a:latin typeface="Garamond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charset="2"/>
              <a:buChar char="n"/>
              <a:defRPr sz="2400">
                <a:solidFill>
                  <a:schemeClr val="tx1"/>
                </a:solidFill>
                <a:latin typeface="Garamond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n"/>
              <a:defRPr sz="2000">
                <a:solidFill>
                  <a:schemeClr val="tx1"/>
                </a:solidFill>
                <a:latin typeface="Garamond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charset="2"/>
              <a:buChar char="n"/>
              <a:defRPr sz="2000">
                <a:solidFill>
                  <a:schemeClr val="tx1"/>
                </a:solidFill>
                <a:latin typeface="Garamond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buChar char="n"/>
              <a:defRPr sz="2000">
                <a:solidFill>
                  <a:schemeClr val="tx1"/>
                </a:solidFill>
                <a:latin typeface="Garamond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buChar char="n"/>
              <a:defRPr sz="2000">
                <a:solidFill>
                  <a:schemeClr val="tx1"/>
                </a:solidFill>
                <a:latin typeface="Garamond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buChar char="n"/>
              <a:defRPr sz="2000">
                <a:solidFill>
                  <a:schemeClr val="tx1"/>
                </a:solidFill>
                <a:latin typeface="Garamond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buChar char="n"/>
              <a:defRPr sz="2000">
                <a:solidFill>
                  <a:schemeClr val="tx1"/>
                </a:solidFill>
                <a:latin typeface="Garamond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A55010DF-8D75-0346-B4C7-BB99712AD1CA}" type="slidenum">
              <a:rPr lang="ru-RU" altLang="ru-RU" sz="1200">
                <a:latin typeface="Arial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12</a:t>
            </a:fld>
            <a:endParaRPr lang="ru-RU" altLang="ru-RU" sz="1200">
              <a:latin typeface="Arial" charset="0"/>
            </a:endParaRPr>
          </a:p>
        </p:txBody>
      </p:sp>
      <p:sp>
        <p:nvSpPr>
          <p:cNvPr id="6144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Ctr="1"/>
          <a:lstStyle/>
          <a:p>
            <a:pPr eaLnBrk="1" hangingPunct="1"/>
            <a:r>
              <a:rPr lang="ru-RU" altLang="ru-RU" sz="3200" dirty="0">
                <a:solidFill>
                  <a:srgbClr val="FFFF00"/>
                </a:solidFill>
              </a:rPr>
              <a:t>Алкогольная смертность в структуре общей смертности населения </a:t>
            </a:r>
            <a:r>
              <a:rPr lang="ru-RU" altLang="ru-RU" sz="3200" dirty="0" smtClean="0">
                <a:solidFill>
                  <a:srgbClr val="FFFF00"/>
                </a:solidFill>
              </a:rPr>
              <a:t>(</a:t>
            </a:r>
            <a:r>
              <a:rPr lang="ru-RU" altLang="ru-RU" sz="1800" dirty="0" smtClean="0">
                <a:solidFill>
                  <a:srgbClr val="FFFF00"/>
                </a:solidFill>
              </a:rPr>
              <a:t>на модели </a:t>
            </a:r>
            <a:r>
              <a:rPr lang="ru-RU" altLang="ru-RU" sz="1800" dirty="0" err="1" smtClean="0">
                <a:solidFill>
                  <a:srgbClr val="FFFF00"/>
                </a:solidFill>
              </a:rPr>
              <a:t>Заб.края</a:t>
            </a:r>
            <a:r>
              <a:rPr lang="ru-RU" altLang="ru-RU" sz="1800" dirty="0" smtClean="0">
                <a:solidFill>
                  <a:srgbClr val="FFFF00"/>
                </a:solidFill>
              </a:rPr>
              <a:t>)</a:t>
            </a:r>
            <a:r>
              <a:rPr lang="ru-RU" altLang="ru-RU" sz="3200" dirty="0" smtClean="0">
                <a:solidFill>
                  <a:srgbClr val="FFFF00"/>
                </a:solidFill>
              </a:rPr>
              <a:t> </a:t>
            </a:r>
            <a:r>
              <a:rPr lang="ru-RU" altLang="ru-RU" sz="3200" dirty="0" smtClean="0"/>
              <a:t> </a:t>
            </a:r>
            <a:endParaRPr lang="ru-RU" altLang="ru-RU" sz="3200" dirty="0"/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0" y="20478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charset="2"/>
              <a:buChar char="n"/>
              <a:defRPr sz="3200">
                <a:solidFill>
                  <a:schemeClr val="tx1"/>
                </a:solidFill>
                <a:latin typeface="Garamond" charset="0"/>
                <a:ea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n"/>
              <a:defRPr sz="2800">
                <a:solidFill>
                  <a:schemeClr val="tx1"/>
                </a:solidFill>
                <a:latin typeface="Garamond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charset="2"/>
              <a:buChar char="n"/>
              <a:defRPr sz="2400">
                <a:solidFill>
                  <a:schemeClr val="tx1"/>
                </a:solidFill>
                <a:latin typeface="Garamond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n"/>
              <a:defRPr sz="2000">
                <a:solidFill>
                  <a:schemeClr val="tx1"/>
                </a:solidFill>
                <a:latin typeface="Garamond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charset="2"/>
              <a:buChar char="n"/>
              <a:defRPr sz="2000">
                <a:solidFill>
                  <a:schemeClr val="tx1"/>
                </a:solidFill>
                <a:latin typeface="Garamond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buChar char="n"/>
              <a:defRPr sz="2000">
                <a:solidFill>
                  <a:schemeClr val="tx1"/>
                </a:solidFill>
                <a:latin typeface="Garamond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buChar char="n"/>
              <a:defRPr sz="2000">
                <a:solidFill>
                  <a:schemeClr val="tx1"/>
                </a:solidFill>
                <a:latin typeface="Garamond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buChar char="n"/>
              <a:defRPr sz="2000">
                <a:solidFill>
                  <a:schemeClr val="tx1"/>
                </a:solidFill>
                <a:latin typeface="Garamond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buChar char="n"/>
              <a:defRPr sz="2000">
                <a:solidFill>
                  <a:schemeClr val="tx1"/>
                </a:solidFill>
                <a:latin typeface="Garamond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graphicFrame>
        <p:nvGraphicFramePr>
          <p:cNvPr id="28676" name="Object 4"/>
          <p:cNvGraphicFramePr>
            <a:graphicFrameLocks noChangeAspect="1"/>
          </p:cNvGraphicFramePr>
          <p:nvPr/>
        </p:nvGraphicFramePr>
        <p:xfrm>
          <a:off x="0" y="1773238"/>
          <a:ext cx="9144000" cy="4968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312" name="Диаграмма" r:id="rId3" imgW="6007100" imgH="2768600" progId="MSGraph.Chart.8">
                  <p:embed/>
                </p:oleObj>
              </mc:Choice>
              <mc:Fallback>
                <p:oleObj name="Диаграмма" r:id="rId3" imgW="6007100" imgH="2768600" progId="MSGraph.Char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773238"/>
                        <a:ext cx="9144000" cy="4968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82907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14290"/>
            <a:ext cx="8858312" cy="1071570"/>
          </a:xfrm>
        </p:spPr>
        <p:txBody>
          <a:bodyPr/>
          <a:lstStyle/>
          <a:p>
            <a:r>
              <a:rPr lang="ru-RU" sz="3200" dirty="0" smtClean="0">
                <a:solidFill>
                  <a:srgbClr val="FFFF00"/>
                </a:solidFill>
                <a:effectLst/>
              </a:rPr>
              <a:t>Соотношение смертности мужчин и женщин в России с оценками потребления алкоголя  (Немцов А.В., 2007)</a:t>
            </a:r>
            <a:endParaRPr lang="ru-RU" sz="3200" dirty="0">
              <a:solidFill>
                <a:srgbClr val="FFFF00"/>
              </a:solidFill>
              <a:effectLst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E65E8CD-FBB8-4920-B1C3-DABBD0D3EDC7}" type="slidenum">
              <a:rPr lang="ru-RU" altLang="ru-RU" smtClean="0"/>
              <a:pPr/>
              <a:t>13</a:t>
            </a:fld>
            <a:endParaRPr lang="ru-RU" altLang="ru-RU"/>
          </a:p>
        </p:txBody>
      </p:sp>
      <p:pic>
        <p:nvPicPr>
          <p:cNvPr id="5" name="Содержимое 4" descr="t_graf01"/>
          <p:cNvPicPr>
            <a:picLocks noGrp="1"/>
          </p:cNvPicPr>
          <p:nvPr>
            <p:ph idx="1"/>
          </p:nvPr>
        </p:nvPicPr>
        <p:blipFill>
          <a:blip r:embed="rId2">
            <a:lum bright="-20000" contrast="25000"/>
          </a:blip>
          <a:stretch>
            <a:fillRect/>
          </a:stretch>
        </p:blipFill>
        <p:spPr bwMode="auto">
          <a:xfrm>
            <a:off x="642910" y="1643050"/>
            <a:ext cx="7929618" cy="4761728"/>
          </a:xfrm>
          <a:prstGeom prst="rect">
            <a:avLst/>
          </a:prstGeom>
          <a:solidFill>
            <a:schemeClr val="tx1"/>
          </a:solidFill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Номер слайда 2"/>
          <p:cNvSpPr>
            <a:spLocks noGrp="1"/>
          </p:cNvSpPr>
          <p:nvPr>
            <p:ph type="sldNum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25A9AF1-AC12-43A0-B46F-47EF4F4B4592}" type="slidenum">
              <a:rPr lang="ru-RU" altLang="ru-RU"/>
              <a:pPr/>
              <a:t>14</a:t>
            </a:fld>
            <a:endParaRPr lang="ru-RU" altLang="ru-RU"/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42875" y="188913"/>
            <a:ext cx="8893175" cy="1143000"/>
          </a:xfrm>
        </p:spPr>
        <p:txBody>
          <a:bodyPr anchorCtr="1"/>
          <a:lstStyle/>
          <a:p>
            <a:pPr eaLnBrk="1" hangingPunct="1"/>
            <a:r>
              <a:rPr lang="ru-RU" altLang="ru-RU" sz="4000" dirty="0" smtClean="0">
                <a:solidFill>
                  <a:srgbClr val="FFFF00"/>
                </a:solidFill>
                <a:effectLst/>
              </a:rPr>
              <a:t>Смертность мужчин трудоспособного возраста (в %)</a:t>
            </a:r>
          </a:p>
        </p:txBody>
      </p:sp>
      <p:graphicFrame>
        <p:nvGraphicFramePr>
          <p:cNvPr id="31747" name="Object 3"/>
          <p:cNvGraphicFramePr>
            <a:graphicFrameLocks noGrp="1" noChangeAspect="1"/>
          </p:cNvGraphicFramePr>
          <p:nvPr>
            <p:ph idx="4294967295"/>
          </p:nvPr>
        </p:nvGraphicFramePr>
        <p:xfrm>
          <a:off x="179388" y="1749425"/>
          <a:ext cx="8785225" cy="4848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name="Диаграмма" r:id="rId3" imgW="8229708" imgH="4541449" progId="MSGraph.Chart.8">
                  <p:embed followColorScheme="full"/>
                </p:oleObj>
              </mc:Choice>
              <mc:Fallback>
                <p:oleObj name="Диаграмма" r:id="rId3" imgW="8229708" imgH="4541449" progId="MSGraph.Chart.8">
                  <p:embed followColorScheme="full"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388" y="1749425"/>
                        <a:ext cx="8785225" cy="4848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84715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Номер слайда 2"/>
          <p:cNvSpPr txBox="1">
            <a:spLocks noGrp="1"/>
          </p:cNvSpPr>
          <p:nvPr/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E539D490-4C16-4D39-A1CC-22D893DC6E14}" type="slidenum">
              <a:rPr lang="ru-RU" altLang="ru-RU" sz="1200"/>
              <a:pPr algn="r" eaLnBrk="1" hangingPunct="1"/>
              <a:t>15</a:t>
            </a:fld>
            <a:endParaRPr lang="ru-RU" altLang="ru-RU" sz="1200"/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142852"/>
            <a:ext cx="8858312" cy="1143008"/>
          </a:xfrm>
        </p:spPr>
        <p:txBody>
          <a:bodyPr anchorCtr="1"/>
          <a:lstStyle/>
          <a:p>
            <a:pPr eaLnBrk="1" hangingPunct="1"/>
            <a:r>
              <a:rPr lang="ru-RU" altLang="ru-RU" sz="4000" dirty="0" smtClean="0">
                <a:solidFill>
                  <a:srgbClr val="FFFF00"/>
                </a:solidFill>
                <a:effectLst/>
              </a:rPr>
              <a:t>Смертность от внешних причин в РФ в 2016 году (на 100 тыс. населения)</a:t>
            </a: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52613656"/>
              </p:ext>
            </p:extLst>
          </p:nvPr>
        </p:nvGraphicFramePr>
        <p:xfrm>
          <a:off x="214282" y="1600200"/>
          <a:ext cx="8715436" cy="49006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14290"/>
            <a:ext cx="8858312" cy="1000132"/>
          </a:xfrm>
        </p:spPr>
        <p:txBody>
          <a:bodyPr/>
          <a:lstStyle/>
          <a:p>
            <a:r>
              <a:rPr lang="ru-RU" sz="3600" dirty="0" smtClean="0">
                <a:solidFill>
                  <a:srgbClr val="FFFF00"/>
                </a:solidFill>
                <a:effectLst/>
              </a:rPr>
              <a:t>Показатели смертности от внешних причин в России (на 100 тыс. населения)</a:t>
            </a:r>
            <a:endParaRPr lang="ru-RU" sz="3600" dirty="0">
              <a:solidFill>
                <a:srgbClr val="FFFF00"/>
              </a:solidFill>
              <a:effectLst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E65E8CD-FBB8-4920-B1C3-DABBD0D3EDC7}" type="slidenum">
              <a:rPr lang="ru-RU" altLang="ru-RU" smtClean="0"/>
              <a:pPr/>
              <a:t>16</a:t>
            </a:fld>
            <a:endParaRPr lang="ru-RU" altLang="ru-RU"/>
          </a:p>
        </p:txBody>
      </p:sp>
      <p:pic>
        <p:nvPicPr>
          <p:cNvPr id="5" name="Содержимое 4" descr="36975367-detskiy-alkogolizm-statistika-smertnost"/>
          <p:cNvPicPr>
            <a:picLocks noGrp="1"/>
          </p:cNvPicPr>
          <p:nvPr>
            <p:ph idx="1"/>
          </p:nvPr>
        </p:nvPicPr>
        <p:blipFill>
          <a:blip r:embed="rId2">
            <a:lum bright="-20000" contrast="40000"/>
          </a:blip>
          <a:srcRect/>
          <a:stretch>
            <a:fillRect/>
          </a:stretch>
        </p:blipFill>
        <p:spPr bwMode="auto">
          <a:xfrm>
            <a:off x="642910" y="1600200"/>
            <a:ext cx="7929618" cy="4829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Номер слайда 2"/>
          <p:cNvSpPr>
            <a:spLocks noGrp="1"/>
          </p:cNvSpPr>
          <p:nvPr>
            <p:ph type="sldNum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30D0A7C-3F31-4412-BA53-0877525AD66C}" type="slidenum">
              <a:rPr lang="ru-RU" altLang="ru-RU"/>
              <a:pPr/>
              <a:t>17</a:t>
            </a:fld>
            <a:endParaRPr lang="ru-RU" altLang="ru-RU"/>
          </a:p>
        </p:txBody>
      </p:sp>
      <p:sp>
        <p:nvSpPr>
          <p:cNvPr id="563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142852"/>
            <a:ext cx="8785225" cy="1000132"/>
          </a:xfrm>
        </p:spPr>
        <p:txBody>
          <a:bodyPr anchorCtr="1"/>
          <a:lstStyle/>
          <a:p>
            <a:pPr eaLnBrk="1" hangingPunct="1"/>
            <a:r>
              <a:rPr lang="ru-RU" altLang="ru-RU" sz="3200" dirty="0" smtClean="0">
                <a:solidFill>
                  <a:srgbClr val="FFFF00"/>
                </a:solidFill>
                <a:effectLst/>
              </a:rPr>
              <a:t>Обнаружение алкоголя в крови умерших от некоторых внешних причин  </a:t>
            </a:r>
          </a:p>
        </p:txBody>
      </p:sp>
      <p:graphicFrame>
        <p:nvGraphicFramePr>
          <p:cNvPr id="5" name="Object 3"/>
          <p:cNvGraphicFramePr>
            <a:graphicFrameLocks noGrp="1" noChangeAspect="1"/>
          </p:cNvGraphicFramePr>
          <p:nvPr>
            <p:ph idx="4294967295"/>
          </p:nvPr>
        </p:nvGraphicFramePr>
        <p:xfrm>
          <a:off x="428596" y="1571612"/>
          <a:ext cx="8358246" cy="48577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80764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Номер слайда 2"/>
          <p:cNvSpPr>
            <a:spLocks noGrp="1"/>
          </p:cNvSpPr>
          <p:nvPr>
            <p:ph type="sldNum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37F5CE5-3DD6-4B90-9449-AC976745A44D}" type="slidenum">
              <a:rPr lang="ru-RU" altLang="ru-RU"/>
              <a:pPr/>
              <a:t>18</a:t>
            </a:fld>
            <a:endParaRPr lang="ru-RU" altLang="ru-RU"/>
          </a:p>
        </p:txBody>
      </p:sp>
      <p:sp>
        <p:nvSpPr>
          <p:cNvPr id="1177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50825" y="142852"/>
            <a:ext cx="8713788" cy="1274786"/>
          </a:xfrm>
        </p:spPr>
        <p:txBody>
          <a:bodyPr/>
          <a:lstStyle/>
          <a:p>
            <a:pPr eaLnBrk="1" hangingPunct="1"/>
            <a:r>
              <a:rPr lang="ru-RU" altLang="ru-RU" sz="3200" dirty="0" smtClean="0">
                <a:solidFill>
                  <a:srgbClr val="FFFF00"/>
                </a:solidFill>
              </a:rPr>
              <a:t>Распространенность алкогольного поражения внутренних органов среди умерших пациентов в ЛПУ </a:t>
            </a:r>
          </a:p>
        </p:txBody>
      </p:sp>
      <p:sp>
        <p:nvSpPr>
          <p:cNvPr id="46083" name="Rectangle 3"/>
          <p:cNvSpPr>
            <a:spLocks noChangeArrowheads="1"/>
          </p:cNvSpPr>
          <p:nvPr/>
        </p:nvSpPr>
        <p:spPr bwMode="auto">
          <a:xfrm>
            <a:off x="0" y="1590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altLang="ru-RU"/>
          </a:p>
        </p:txBody>
      </p:sp>
      <p:graphicFrame>
        <p:nvGraphicFramePr>
          <p:cNvPr id="46084" name="Object 4"/>
          <p:cNvGraphicFramePr>
            <a:graphicFrameLocks noChangeAspect="1"/>
          </p:cNvGraphicFramePr>
          <p:nvPr/>
        </p:nvGraphicFramePr>
        <p:xfrm>
          <a:off x="217488" y="1590675"/>
          <a:ext cx="8675687" cy="5078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092" name="Диаграмма" r:id="rId3" imgW="5953097" imgH="3676746" progId="MSGraph.Chart.8">
                  <p:embed/>
                </p:oleObj>
              </mc:Choice>
              <mc:Fallback>
                <p:oleObj name="Диаграмма" r:id="rId3" imgW="5953097" imgH="3676746" progId="MSGraph.Chart.8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7488" y="1590675"/>
                        <a:ext cx="8675687" cy="50784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62348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000132"/>
          </a:xfrm>
        </p:spPr>
        <p:txBody>
          <a:bodyPr/>
          <a:lstStyle/>
          <a:p>
            <a:r>
              <a:rPr lang="ru-RU" sz="3600" dirty="0" smtClean="0">
                <a:solidFill>
                  <a:srgbClr val="FFFF00"/>
                </a:solidFill>
                <a:effectLst/>
              </a:rPr>
              <a:t>Динамика уровня самоубийств</a:t>
            </a:r>
            <a:br>
              <a:rPr lang="ru-RU" sz="3600" dirty="0" smtClean="0">
                <a:solidFill>
                  <a:srgbClr val="FFFF00"/>
                </a:solidFill>
                <a:effectLst/>
              </a:rPr>
            </a:br>
            <a:r>
              <a:rPr lang="ru-RU" sz="3600" dirty="0" smtClean="0">
                <a:solidFill>
                  <a:srgbClr val="FFFF00"/>
                </a:solidFill>
                <a:effectLst/>
              </a:rPr>
              <a:t>(на 100 тыс. населения)</a:t>
            </a:r>
            <a:endParaRPr lang="ru-RU" sz="3600" dirty="0">
              <a:solidFill>
                <a:srgbClr val="FFFF00"/>
              </a:solidFill>
              <a:effectLst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E65E8CD-FBB8-4920-B1C3-DABBD0D3EDC7}" type="slidenum">
              <a:rPr lang="ru-RU" altLang="ru-RU" smtClean="0"/>
              <a:pPr/>
              <a:t>19</a:t>
            </a:fld>
            <a:endParaRPr lang="ru-RU" altLang="ru-RU"/>
          </a:p>
        </p:txBody>
      </p:sp>
      <p:graphicFrame>
        <p:nvGraphicFramePr>
          <p:cNvPr id="5" name="Объект 8"/>
          <p:cNvGraphicFramePr>
            <a:graphicFrameLocks noGrp="1"/>
          </p:cNvGraphicFramePr>
          <p:nvPr>
            <p:ph idx="1"/>
          </p:nvPr>
        </p:nvGraphicFramePr>
        <p:xfrm>
          <a:off x="357158" y="1571612"/>
          <a:ext cx="8443914" cy="48291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Номер слайда 2"/>
          <p:cNvSpPr>
            <a:spLocks noGrp="1"/>
          </p:cNvSpPr>
          <p:nvPr>
            <p:ph type="sldNum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2C5F7F0-61CA-42F5-B282-72CE5E830F15}" type="slidenum">
              <a:rPr lang="ru-RU" altLang="ru-RU"/>
              <a:pPr/>
              <a:t>2</a:t>
            </a:fld>
            <a:endParaRPr lang="ru-RU" altLang="ru-RU"/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684213" y="142852"/>
            <a:ext cx="7848600" cy="11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bIns="0" anchor="ctr">
            <a:spAutoFit/>
          </a:bodyPr>
          <a:lstStyle/>
          <a:p>
            <a:pPr algn="ctr" eaLnBrk="1" hangingPunct="1"/>
            <a:r>
              <a:rPr lang="ru-RU" altLang="ru-RU" sz="3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Рождаемость и смертность в РФ</a:t>
            </a:r>
            <a:endParaRPr lang="ru-RU" altLang="ru-RU" sz="36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/>
            <a:r>
              <a:rPr lang="ru-RU" altLang="ru-RU" sz="36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(на 100 тыс. </a:t>
            </a:r>
            <a:r>
              <a:rPr lang="ru-RU" altLang="ru-RU" sz="3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населения</a:t>
            </a:r>
            <a:r>
              <a:rPr lang="ru-RU" altLang="ru-RU" sz="36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graphicFrame>
        <p:nvGraphicFramePr>
          <p:cNvPr id="6" name="Объект 3"/>
          <p:cNvGraphicFramePr/>
          <p:nvPr>
            <p:extLst/>
          </p:nvPr>
        </p:nvGraphicFramePr>
        <p:xfrm>
          <a:off x="500034" y="1500174"/>
          <a:ext cx="8215370" cy="48006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298160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274786"/>
          </a:xfrm>
        </p:spPr>
        <p:txBody>
          <a:bodyPr/>
          <a:lstStyle/>
          <a:p>
            <a:r>
              <a:rPr lang="ru-RU" sz="3200" dirty="0" smtClean="0">
                <a:solidFill>
                  <a:srgbClr val="FFFF00"/>
                </a:solidFill>
                <a:effectLst/>
              </a:rPr>
              <a:t>Смертность по причине самоубийств  в зависимости от места проживания</a:t>
            </a:r>
            <a:br>
              <a:rPr lang="ru-RU" sz="3200" dirty="0" smtClean="0">
                <a:solidFill>
                  <a:srgbClr val="FFFF00"/>
                </a:solidFill>
                <a:effectLst/>
              </a:rPr>
            </a:br>
            <a:r>
              <a:rPr lang="ru-RU" sz="3200" dirty="0" smtClean="0">
                <a:solidFill>
                  <a:srgbClr val="FFFF00"/>
                </a:solidFill>
                <a:effectLst/>
              </a:rPr>
              <a:t>(на 100 тыс., </a:t>
            </a:r>
            <a:r>
              <a:rPr lang="ru-RU" sz="2400" dirty="0" smtClean="0">
                <a:solidFill>
                  <a:srgbClr val="FFFF00"/>
                </a:solidFill>
                <a:effectLst/>
              </a:rPr>
              <a:t>на примере Заб. края</a:t>
            </a:r>
            <a:r>
              <a:rPr lang="ru-RU" sz="3200" dirty="0" smtClean="0">
                <a:solidFill>
                  <a:srgbClr val="FFFF00"/>
                </a:solidFill>
                <a:effectLst/>
              </a:rPr>
              <a:t>)</a:t>
            </a:r>
            <a:endParaRPr lang="ru-RU" sz="3200" dirty="0">
              <a:solidFill>
                <a:srgbClr val="FFFF00"/>
              </a:solidFill>
              <a:effectLst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E65E8CD-FBB8-4920-B1C3-DABBD0D3EDC7}" type="slidenum">
              <a:rPr lang="ru-RU" altLang="ru-RU" smtClean="0"/>
              <a:pPr/>
              <a:t>20</a:t>
            </a:fld>
            <a:endParaRPr lang="ru-RU" altLang="ru-RU"/>
          </a:p>
        </p:txBody>
      </p:sp>
      <p:graphicFrame>
        <p:nvGraphicFramePr>
          <p:cNvPr id="7" name="Объект 9"/>
          <p:cNvGraphicFramePr>
            <a:graphicFrameLocks noGrp="1"/>
          </p:cNvGraphicFramePr>
          <p:nvPr>
            <p:ph idx="1"/>
          </p:nvPr>
        </p:nvGraphicFramePr>
        <p:xfrm>
          <a:off x="285720" y="1600200"/>
          <a:ext cx="8572560" cy="48291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Номер слайда 4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BB9AEB62-BE1F-4417-9FA4-BB65E9BF9B04}" type="slidenum">
              <a:rPr lang="ru-RU" altLang="ru-RU" sz="1200" smtClean="0">
                <a:latin typeface="Arial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21</a:t>
            </a:fld>
            <a:endParaRPr lang="ru-RU" altLang="ru-RU" sz="1200" smtClean="0">
              <a:latin typeface="Arial" charset="0"/>
            </a:endParaRPr>
          </a:p>
        </p:txBody>
      </p:sp>
      <p:sp>
        <p:nvSpPr>
          <p:cNvPr id="5734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79388" y="274638"/>
            <a:ext cx="8785225" cy="1143000"/>
          </a:xfrm>
        </p:spPr>
        <p:txBody>
          <a:bodyPr/>
          <a:lstStyle/>
          <a:p>
            <a:pPr eaLnBrk="1" hangingPunct="1"/>
            <a:r>
              <a:rPr lang="ru-RU" altLang="ru-RU" sz="2400" dirty="0" smtClean="0">
                <a:solidFill>
                  <a:srgbClr val="FFFF00"/>
                </a:solidFill>
              </a:rPr>
              <a:t>Смертность населения по причине самоубийств среди мужчин и женщин трудоспособного возраста</a:t>
            </a:r>
            <a:br>
              <a:rPr lang="ru-RU" altLang="ru-RU" sz="2400" dirty="0" smtClean="0">
                <a:solidFill>
                  <a:srgbClr val="FFFF00"/>
                </a:solidFill>
              </a:rPr>
            </a:br>
            <a:r>
              <a:rPr lang="ru-RU" altLang="ru-RU" sz="2400" dirty="0" smtClean="0">
                <a:solidFill>
                  <a:srgbClr val="FFFF00"/>
                </a:solidFill>
              </a:rPr>
              <a:t>(на 100 тыс. , на примере Заб. края)</a:t>
            </a:r>
            <a:r>
              <a:rPr lang="ru-RU" altLang="ru-RU" sz="2400" dirty="0" smtClean="0"/>
              <a:t> </a:t>
            </a:r>
          </a:p>
        </p:txBody>
      </p:sp>
      <p:sp>
        <p:nvSpPr>
          <p:cNvPr id="13316" name="Rectangle 3"/>
          <p:cNvSpPr>
            <a:spLocks noChangeArrowheads="1"/>
          </p:cNvSpPr>
          <p:nvPr/>
        </p:nvSpPr>
        <p:spPr bwMode="auto">
          <a:xfrm>
            <a:off x="0" y="15240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graphicFrame>
        <p:nvGraphicFramePr>
          <p:cNvPr id="13317" name="Object 4"/>
          <p:cNvGraphicFramePr>
            <a:graphicFrameLocks noChangeAspect="1"/>
          </p:cNvGraphicFramePr>
          <p:nvPr/>
        </p:nvGraphicFramePr>
        <p:xfrm>
          <a:off x="250825" y="1557338"/>
          <a:ext cx="8642350" cy="4960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136" name="Диаграмма" r:id="rId3" imgW="5962644" imgH="3800520" progId="MSGraph.Chart.8">
                  <p:embed/>
                </p:oleObj>
              </mc:Choice>
              <mc:Fallback>
                <p:oleObj name="Диаграмма" r:id="rId3" imgW="5962644" imgH="3800520" progId="MSGraph.Chart.8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825" y="1557338"/>
                        <a:ext cx="8642350" cy="49609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8316913" y="2708275"/>
            <a:ext cx="719137" cy="346075"/>
          </a:xfrm>
          <a:prstGeom prst="rect">
            <a:avLst/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4000" rIns="54000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b="1">
                <a:latin typeface="Arial" charset="0"/>
              </a:rPr>
              <a:t>148,4</a:t>
            </a:r>
          </a:p>
        </p:txBody>
      </p:sp>
      <p:sp>
        <p:nvSpPr>
          <p:cNvPr id="13319" name="Text Box 4"/>
          <p:cNvSpPr txBox="1">
            <a:spLocks noChangeArrowheads="1"/>
          </p:cNvSpPr>
          <p:nvPr/>
        </p:nvSpPr>
        <p:spPr bwMode="auto">
          <a:xfrm>
            <a:off x="8459788" y="4581525"/>
            <a:ext cx="576262" cy="346075"/>
          </a:xfrm>
          <a:prstGeom prst="rect">
            <a:avLst/>
          </a:pr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4000" rIns="54000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b="1">
                <a:latin typeface="Arial" charset="0"/>
              </a:rPr>
              <a:t>24,9</a:t>
            </a:r>
          </a:p>
        </p:txBody>
      </p:sp>
    </p:spTree>
    <p:extLst>
      <p:ext uri="{BB962C8B-B14F-4D97-AF65-F5344CB8AC3E}">
        <p14:creationId xmlns:p14="http://schemas.microsoft.com/office/powerpoint/2010/main" val="2584484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1000132"/>
          </a:xfrm>
        </p:spPr>
        <p:txBody>
          <a:bodyPr/>
          <a:lstStyle/>
          <a:p>
            <a:r>
              <a:rPr lang="ru-RU" sz="3600" dirty="0" smtClean="0">
                <a:solidFill>
                  <a:srgbClr val="FFFF00"/>
                </a:solidFill>
                <a:effectLst/>
              </a:rPr>
              <a:t>Показатели криминальной агрессии в зависимости от уровня алкоголизации </a:t>
            </a:r>
            <a:r>
              <a:rPr lang="ru-RU" sz="3200" dirty="0" smtClean="0">
                <a:solidFill>
                  <a:srgbClr val="FFFF00"/>
                </a:solidFill>
                <a:effectLst/>
              </a:rPr>
              <a:t>(в %)</a:t>
            </a:r>
            <a:endParaRPr lang="ru-RU" sz="3200" dirty="0">
              <a:solidFill>
                <a:srgbClr val="FFFF00"/>
              </a:solidFill>
              <a:effectLst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E65E8CD-FBB8-4920-B1C3-DABBD0D3EDC7}" type="slidenum">
              <a:rPr lang="ru-RU" altLang="ru-RU" smtClean="0"/>
              <a:pPr/>
              <a:t>22</a:t>
            </a:fld>
            <a:endParaRPr lang="ru-RU" altLang="ru-RU"/>
          </a:p>
        </p:txBody>
      </p:sp>
      <p:pic>
        <p:nvPicPr>
          <p:cNvPr id="5" name="Объект 1"/>
          <p:cNvPicPr>
            <a:picLocks noGrp="1"/>
          </p:cNvPicPr>
          <p:nvPr>
            <p:ph idx="1"/>
          </p:nvPr>
        </p:nvPicPr>
        <p:blipFill>
          <a:blip r:embed="rId2">
            <a:lum bright="-6000" contrast="10000"/>
          </a:blip>
          <a:srcRect l="592" t="1070" r="948" b="876"/>
          <a:stretch>
            <a:fillRect/>
          </a:stretch>
        </p:blipFill>
        <p:spPr bwMode="auto">
          <a:xfrm>
            <a:off x="500034" y="1643050"/>
            <a:ext cx="8143932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14290"/>
            <a:ext cx="8858312" cy="1071570"/>
          </a:xfrm>
        </p:spPr>
        <p:txBody>
          <a:bodyPr/>
          <a:lstStyle/>
          <a:p>
            <a:r>
              <a:rPr lang="ru-RU" sz="3200" dirty="0" smtClean="0">
                <a:solidFill>
                  <a:srgbClr val="FFFF00"/>
                </a:solidFill>
                <a:effectLst/>
              </a:rPr>
              <a:t>Смертность по причине случайных отравлений алкоголем в РФ и Забайкальском крае</a:t>
            </a:r>
            <a:br>
              <a:rPr lang="ru-RU" sz="3200" dirty="0" smtClean="0">
                <a:solidFill>
                  <a:srgbClr val="FFFF00"/>
                </a:solidFill>
                <a:effectLst/>
              </a:rPr>
            </a:br>
            <a:r>
              <a:rPr lang="ru-RU" sz="3200" dirty="0" smtClean="0">
                <a:solidFill>
                  <a:srgbClr val="FFFF00"/>
                </a:solidFill>
                <a:effectLst/>
              </a:rPr>
              <a:t>(на 100 тыс. населения)</a:t>
            </a:r>
            <a:endParaRPr lang="ru-RU" sz="3200" dirty="0">
              <a:solidFill>
                <a:srgbClr val="FFFF00"/>
              </a:solidFill>
              <a:effectLst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E65E8CD-FBB8-4920-B1C3-DABBD0D3EDC7}" type="slidenum">
              <a:rPr lang="ru-RU" altLang="ru-RU" smtClean="0"/>
              <a:pPr/>
              <a:t>23</a:t>
            </a:fld>
            <a:endParaRPr lang="ru-RU" altLang="ru-RU"/>
          </a:p>
        </p:txBody>
      </p:sp>
      <p:graphicFrame>
        <p:nvGraphicFramePr>
          <p:cNvPr id="5" name="Объект 11"/>
          <p:cNvGraphicFramePr>
            <a:graphicFrameLocks noGrp="1"/>
          </p:cNvGraphicFramePr>
          <p:nvPr>
            <p:ph idx="1"/>
          </p:nvPr>
        </p:nvGraphicFramePr>
        <p:xfrm>
          <a:off x="214282" y="1643050"/>
          <a:ext cx="8715436" cy="47863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8429652" y="4714884"/>
            <a:ext cx="5838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chemeClr val="bg2"/>
                </a:solidFill>
              </a:rPr>
              <a:t>12,1</a:t>
            </a:r>
            <a:endParaRPr lang="ru-RU" sz="1600" b="1" dirty="0">
              <a:solidFill>
                <a:schemeClr val="bg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501090" y="5214950"/>
            <a:ext cx="4700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chemeClr val="bg2"/>
                </a:solidFill>
              </a:rPr>
              <a:t>5,7</a:t>
            </a:r>
            <a:endParaRPr lang="ru-RU" sz="1600" b="1" dirty="0">
              <a:solidFill>
                <a:schemeClr val="bg2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Номер слайда 4"/>
          <p:cNvSpPr>
            <a:spLocks noGrp="1"/>
          </p:cNvSpPr>
          <p:nvPr>
            <p:ph type="sldNum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41DD5DD-725C-4347-8A9D-696F1FADFAC8}" type="slidenum">
              <a:rPr lang="ru-RU" altLang="ru-RU"/>
              <a:pPr/>
              <a:t>24</a:t>
            </a:fld>
            <a:endParaRPr lang="ru-RU" altLang="ru-RU"/>
          </a:p>
        </p:txBody>
      </p:sp>
      <p:sp>
        <p:nvSpPr>
          <p:cNvPr id="583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25439" y="142852"/>
            <a:ext cx="8604280" cy="1214446"/>
          </a:xfrm>
        </p:spPr>
        <p:txBody>
          <a:bodyPr/>
          <a:lstStyle/>
          <a:p>
            <a:pPr eaLnBrk="1" hangingPunct="1"/>
            <a:r>
              <a:rPr lang="ru-RU" altLang="ru-RU" sz="3200" dirty="0" smtClean="0">
                <a:solidFill>
                  <a:srgbClr val="FFFF00"/>
                </a:solidFill>
              </a:rPr>
              <a:t>Вклад в укорочение интервальной продолжительности жизни одного случая смерти в РФ (в годах)</a:t>
            </a:r>
          </a:p>
        </p:txBody>
      </p:sp>
      <p:graphicFrame>
        <p:nvGraphicFramePr>
          <p:cNvPr id="35843" name="Object 3"/>
          <p:cNvGraphicFramePr>
            <a:graphicFrameLocks noGrp="1" noChangeAspect="1"/>
          </p:cNvGraphicFramePr>
          <p:nvPr>
            <p:ph idx="1"/>
          </p:nvPr>
        </p:nvGraphicFramePr>
        <p:xfrm>
          <a:off x="206375" y="1700213"/>
          <a:ext cx="8756650" cy="4776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73" name="Диаграмма" r:id="rId3" imgW="8785793" imgH="4793043" progId="MSGraph.Chart.8">
                  <p:embed followColorScheme="full"/>
                </p:oleObj>
              </mc:Choice>
              <mc:Fallback>
                <p:oleObj name="Диаграмма" r:id="rId3" imgW="8785793" imgH="4793043" progId="MSGraph.Chart.8">
                  <p:embed followColorScheme="full"/>
                  <p:pic>
                    <p:nvPicPr>
                      <p:cNvPr id="0" name="Picture 18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6375" y="1700213"/>
                        <a:ext cx="8756650" cy="47767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844" name="Text Box 4"/>
          <p:cNvSpPr txBox="1">
            <a:spLocks noChangeArrowheads="1"/>
          </p:cNvSpPr>
          <p:nvPr/>
        </p:nvSpPr>
        <p:spPr bwMode="auto">
          <a:xfrm>
            <a:off x="34925" y="6524625"/>
            <a:ext cx="425789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1200" b="1" dirty="0">
                <a:latin typeface="Garamond" pitchFamily="18" charset="0"/>
              </a:rPr>
              <a:t>Н.Ф. Измеров, Г.И. Тихонова \  Вестник РАМН, №9, 2010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2844" y="274638"/>
            <a:ext cx="8858312" cy="1143000"/>
          </a:xfrm>
        </p:spPr>
        <p:txBody>
          <a:bodyPr/>
          <a:lstStyle/>
          <a:p>
            <a:r>
              <a:rPr lang="ru-RU" sz="3200" dirty="0" smtClean="0">
                <a:solidFill>
                  <a:srgbClr val="FFFF00"/>
                </a:solidFill>
                <a:effectLst/>
              </a:rPr>
              <a:t>Состояние психического здоровья подростков (по данным эпидемиологических исследований)</a:t>
            </a:r>
            <a:endParaRPr lang="ru-RU" sz="3200" dirty="0">
              <a:solidFill>
                <a:srgbClr val="FFFF00"/>
              </a:solidFill>
              <a:effectLst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F53B519-E7DB-488E-8EE3-25D623871E24}" type="slidenum">
              <a:rPr lang="ru-RU" altLang="ru-RU" smtClean="0"/>
              <a:pPr/>
              <a:t>25</a:t>
            </a:fld>
            <a:endParaRPr lang="ru-RU" altLang="ru-RU"/>
          </a:p>
        </p:txBody>
      </p:sp>
      <p:graphicFrame>
        <p:nvGraphicFramePr>
          <p:cNvPr id="5" name="Объект 19"/>
          <p:cNvGraphicFramePr>
            <a:graphicFrameLocks noGrp="1"/>
          </p:cNvGraphicFramePr>
          <p:nvPr>
            <p:ph idx="1"/>
          </p:nvPr>
        </p:nvGraphicFramePr>
        <p:xfrm>
          <a:off x="457200" y="1714488"/>
          <a:ext cx="8229600" cy="45720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Номер слайда 2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charset="2"/>
              <a:buChar char="n"/>
              <a:defRPr sz="3200">
                <a:solidFill>
                  <a:schemeClr val="tx1"/>
                </a:solidFill>
                <a:latin typeface="Garamond" charset="0"/>
                <a:ea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n"/>
              <a:defRPr sz="2800">
                <a:solidFill>
                  <a:schemeClr val="tx1"/>
                </a:solidFill>
                <a:latin typeface="Garamond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charset="2"/>
              <a:buChar char="n"/>
              <a:defRPr sz="2400">
                <a:solidFill>
                  <a:schemeClr val="tx1"/>
                </a:solidFill>
                <a:latin typeface="Garamond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n"/>
              <a:defRPr sz="2000">
                <a:solidFill>
                  <a:schemeClr val="tx1"/>
                </a:solidFill>
                <a:latin typeface="Garamond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charset="2"/>
              <a:buChar char="n"/>
              <a:defRPr sz="2000">
                <a:solidFill>
                  <a:schemeClr val="tx1"/>
                </a:solidFill>
                <a:latin typeface="Garamond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buChar char="n"/>
              <a:defRPr sz="2000">
                <a:solidFill>
                  <a:schemeClr val="tx1"/>
                </a:solidFill>
                <a:latin typeface="Garamond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buChar char="n"/>
              <a:defRPr sz="2000">
                <a:solidFill>
                  <a:schemeClr val="tx1"/>
                </a:solidFill>
                <a:latin typeface="Garamond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buChar char="n"/>
              <a:defRPr sz="2000">
                <a:solidFill>
                  <a:schemeClr val="tx1"/>
                </a:solidFill>
                <a:latin typeface="Garamond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2"/>
              <a:buChar char="n"/>
              <a:defRPr sz="2000">
                <a:solidFill>
                  <a:schemeClr val="tx1"/>
                </a:solidFill>
                <a:latin typeface="Garamond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D20A89F2-98F3-7844-AFE0-065E927FF327}" type="slidenum">
              <a:rPr lang="ru-RU" altLang="ru-RU" sz="1200">
                <a:latin typeface="Arial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26</a:t>
            </a:fld>
            <a:endParaRPr lang="ru-RU" altLang="ru-RU" sz="1200">
              <a:latin typeface="Arial" charset="0"/>
            </a:endParaRPr>
          </a:p>
        </p:txBody>
      </p:sp>
      <p:sp>
        <p:nvSpPr>
          <p:cNvPr id="1095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115888"/>
            <a:ext cx="8229600" cy="1143000"/>
          </a:xfrm>
        </p:spPr>
        <p:txBody>
          <a:bodyPr anchorCtr="1"/>
          <a:lstStyle/>
          <a:p>
            <a:pPr eaLnBrk="1" hangingPunct="1"/>
            <a:r>
              <a:rPr lang="ru-RU" altLang="ru-RU" sz="3200">
                <a:solidFill>
                  <a:srgbClr val="FFFF00"/>
                </a:solidFill>
              </a:rPr>
              <a:t>Степень влияния факторов риска в сравниваемых группах призывников</a:t>
            </a:r>
          </a:p>
        </p:txBody>
      </p:sp>
      <p:graphicFrame>
        <p:nvGraphicFramePr>
          <p:cNvPr id="49155" name="Object 3"/>
          <p:cNvGraphicFramePr>
            <a:graphicFrameLocks noGrp="1" noChangeAspect="1"/>
          </p:cNvGraphicFramePr>
          <p:nvPr>
            <p:ph idx="4294967295"/>
          </p:nvPr>
        </p:nvGraphicFramePr>
        <p:xfrm>
          <a:off x="107950" y="1268413"/>
          <a:ext cx="8928100" cy="547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267" name="Диаграмма" r:id="rId3" imgW="6108700" imgH="4076700" progId="MSGraph.Chart.8">
                  <p:embed followColorScheme="full"/>
                </p:oleObj>
              </mc:Choice>
              <mc:Fallback>
                <p:oleObj name="Диаграмма" r:id="rId3" imgW="6108700" imgH="4076700" progId="MSGraph.Chart.8">
                  <p:embed followColorScheme="full"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950" y="1268413"/>
                        <a:ext cx="8928100" cy="5473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70601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Номер слайда 2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C9DC9212-36B3-469D-85B0-87A3A2185F23}" type="slidenum">
              <a:rPr lang="ru-RU" altLang="ru-RU" sz="1200">
                <a:latin typeface="Arial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27</a:t>
            </a:fld>
            <a:endParaRPr lang="ru-RU" altLang="ru-RU" sz="1200">
              <a:latin typeface="Arial" charset="0"/>
            </a:endParaRPr>
          </a:p>
        </p:txBody>
      </p:sp>
      <p:sp>
        <p:nvSpPr>
          <p:cNvPr id="36867" name="Rectangle 2"/>
          <p:cNvSpPr>
            <a:spLocks noChangeArrowheads="1"/>
          </p:cNvSpPr>
          <p:nvPr/>
        </p:nvSpPr>
        <p:spPr bwMode="auto">
          <a:xfrm>
            <a:off x="34925" y="115888"/>
            <a:ext cx="90360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0800" rIns="18000" bIns="10800"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30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Зависимость частоты встречаемости синдрома задержки развития плода от уровня алкоголизации</a:t>
            </a:r>
          </a:p>
        </p:txBody>
      </p:sp>
      <p:graphicFrame>
        <p:nvGraphicFramePr>
          <p:cNvPr id="36868" name="Object 3"/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1214438" y="2030413"/>
          <a:ext cx="7929562" cy="4783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112" name="Диаграмма" r:id="rId3" imgW="11296722" imgH="6819820" progId="MSGraph.Chart.8">
                  <p:embed/>
                </p:oleObj>
              </mc:Choice>
              <mc:Fallback>
                <p:oleObj name="Диаграмма" r:id="rId3" imgW="11296722" imgH="6819820" progId="MSGraph.Chart.8">
                  <p:embed/>
                  <p:pic>
                    <p:nvPicPr>
                      <p:cNvPr id="0" name="Picture 9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4438" y="2030413"/>
                        <a:ext cx="7929562" cy="4783137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6869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196975"/>
            <a:ext cx="3887788" cy="2922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737077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Номер слайда 2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EFDAF25-EDCD-455A-92A8-8B6A0E68B33C}" type="slidenum">
              <a:rPr lang="ru-RU" altLang="ru-RU" sz="1200" smtClean="0">
                <a:latin typeface="Arial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28</a:t>
            </a:fld>
            <a:endParaRPr lang="ru-RU" altLang="ru-RU" sz="1200" smtClean="0">
              <a:latin typeface="Arial" charset="0"/>
            </a:endParaRPr>
          </a:p>
        </p:txBody>
      </p:sp>
      <p:sp>
        <p:nvSpPr>
          <p:cNvPr id="147458" name="Rectangle 2"/>
          <p:cNvSpPr>
            <a:spLocks noChangeArrowheads="1"/>
          </p:cNvSpPr>
          <p:nvPr/>
        </p:nvSpPr>
        <p:spPr bwMode="auto">
          <a:xfrm>
            <a:off x="179388" y="1628775"/>
            <a:ext cx="8712200" cy="206210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alt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В России</a:t>
            </a:r>
            <a:r>
              <a:rPr lang="ru-RU" altLang="ru-RU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1 млн. 56 тыс. 228 человек – инвалиды </a:t>
            </a:r>
            <a:r>
              <a:rPr lang="ru-RU" altLang="ru-RU" u="sng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(0,72% населения), из них  362.277 – инвалиды  по умственной отсталости</a:t>
            </a:r>
            <a:r>
              <a:rPr lang="ru-RU" altLang="ru-RU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  <a:br>
              <a:rPr lang="ru-RU" altLang="ru-RU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</a:br>
            <a:endParaRPr lang="ru-RU" altLang="ru-RU" u="sng" dirty="0" smtClean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47459" name="Rectangle 3"/>
          <p:cNvSpPr>
            <a:spLocks noGrp="1" noRot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altLang="ru-RU" sz="3600" smtClean="0">
                <a:solidFill>
                  <a:srgbClr val="FFFF00"/>
                </a:solidFill>
                <a:latin typeface="Times New Roman" pitchFamily="18" charset="0"/>
              </a:rPr>
              <a:t>Инвалидность по психическим заболеваниям</a:t>
            </a:r>
          </a:p>
        </p:txBody>
      </p:sp>
      <p:graphicFrame>
        <p:nvGraphicFramePr>
          <p:cNvPr id="147460" name="Group 4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302801363"/>
              </p:ext>
            </p:extLst>
          </p:nvPr>
        </p:nvGraphicFramePr>
        <p:xfrm>
          <a:off x="323528" y="3429000"/>
          <a:ext cx="8320438" cy="2018989"/>
        </p:xfrm>
        <a:graphic>
          <a:graphicData uri="http://schemas.openxmlformats.org/drawingml/2006/table">
            <a:tbl>
              <a:tblPr/>
              <a:tblGrid>
                <a:gridCol w="3600400"/>
                <a:gridCol w="2495550"/>
                <a:gridCol w="2224488"/>
              </a:tblGrid>
              <a:tr h="64748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Garamond" pitchFamily="18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Garamond" pitchFamily="18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Garamond" pitchFamily="18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Garamond" pitchFamily="18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Garamond" pitchFamily="18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Garamond" pitchFamily="18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Garamond" pitchFamily="18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Garamond" pitchFamily="18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Garamond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                РФ</a:t>
                      </a:r>
                    </a:p>
                  </a:txBody>
                  <a:tcPr marT="45671" marB="4567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Garamond" pitchFamily="18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Garamond" pitchFamily="18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Garamond" pitchFamily="18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Garamond" pitchFamily="18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Garamond" pitchFamily="18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Garamond" pitchFamily="18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Garamond" pitchFamily="18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Garamond" pitchFamily="18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Garamond" pitchFamily="18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2013</a:t>
                      </a:r>
                      <a:endParaRPr kumimoji="0" lang="ru-RU" alt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671" marB="4567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Garamond" pitchFamily="18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Garamond" pitchFamily="18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Garamond" pitchFamily="18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Garamond" pitchFamily="18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Garamond" pitchFamily="18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Garamond" pitchFamily="18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Garamond" pitchFamily="18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Garamond" pitchFamily="18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Garamond" pitchFamily="18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2015</a:t>
                      </a:r>
                    </a:p>
                  </a:txBody>
                  <a:tcPr marT="45671" marB="4567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44669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Garamond" pitchFamily="18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Garamond" pitchFamily="18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Garamond" pitchFamily="18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Garamond" pitchFamily="18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Garamond" pitchFamily="18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Garamond" pitchFamily="18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Garamond" pitchFamily="18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Garamond" pitchFamily="18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Garamond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Численность инвалидов,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в том числе % детей </a:t>
                      </a:r>
                    </a:p>
                  </a:txBody>
                  <a:tcPr marT="45671" marB="4567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Garamond" pitchFamily="18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Garamond" pitchFamily="18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Garamond" pitchFamily="18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Garamond" pitchFamily="18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Garamond" pitchFamily="18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Garamond" pitchFamily="18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Garamond" pitchFamily="18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Garamond" pitchFamily="18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Garamond" pitchFamily="18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  1.039.985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11,8%</a:t>
                      </a:r>
                    </a:p>
                  </a:txBody>
                  <a:tcPr marT="45671" marB="4567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Garamond" pitchFamily="18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Garamond" pitchFamily="18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Garamond" pitchFamily="18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Garamond" pitchFamily="18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Garamond" pitchFamily="18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Garamond" pitchFamily="18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Garamond" pitchFamily="18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Garamond" pitchFamily="18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Garamond" pitchFamily="18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   1.056.228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12,4%</a:t>
                      </a:r>
                    </a:p>
                  </a:txBody>
                  <a:tcPr marT="45671" marB="4567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40930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Номер слайда 2"/>
          <p:cNvSpPr>
            <a:spLocks noGrp="1"/>
          </p:cNvSpPr>
          <p:nvPr>
            <p:ph type="sldNum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C81B26B-96C5-4683-B20B-35BC0E5935DC}" type="slidenum">
              <a:rPr lang="ru-RU" altLang="ru-RU"/>
              <a:pPr/>
              <a:t>29</a:t>
            </a:fld>
            <a:endParaRPr lang="ru-RU" altLang="ru-RU"/>
          </a:p>
        </p:txBody>
      </p:sp>
      <p:pic>
        <p:nvPicPr>
          <p:cNvPr id="59394" name="Picture 2"/>
          <p:cNvPicPr>
            <a:picLocks noChangeAspect="1" noChangeArrowheads="1"/>
          </p:cNvPicPr>
          <p:nvPr/>
        </p:nvPicPr>
        <p:blipFill>
          <a:blip r:embed="rId2"/>
          <a:srcRect l="19359"/>
          <a:stretch>
            <a:fillRect/>
          </a:stretch>
        </p:blipFill>
        <p:spPr bwMode="auto">
          <a:xfrm>
            <a:off x="250825" y="252413"/>
            <a:ext cx="8569325" cy="620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Номер слайда 2"/>
          <p:cNvSpPr>
            <a:spLocks noGrp="1"/>
          </p:cNvSpPr>
          <p:nvPr>
            <p:ph type="sldNum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1DD4A80-0F6E-4DE5-A803-A42C79E268F6}" type="slidenum">
              <a:rPr lang="ru-RU" altLang="ru-RU"/>
              <a:pPr/>
              <a:t>3</a:t>
            </a:fld>
            <a:endParaRPr lang="ru-RU" altLang="ru-RU"/>
          </a:p>
        </p:txBody>
      </p:sp>
      <p:sp>
        <p:nvSpPr>
          <p:cNvPr id="144386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285720" y="642918"/>
            <a:ext cx="8643998" cy="5738832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None/>
            </a:pPr>
            <a:r>
              <a:rPr lang="ru-RU" altLang="ru-RU" b="1" dirty="0" smtClean="0">
                <a:effectLst/>
              </a:rPr>
              <a:t>«Одной из главных стратегических угроз национальной безопасности в области экономического развития  России является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4000" b="1" dirty="0" smtClean="0">
                <a:solidFill>
                  <a:srgbClr val="FFFF00"/>
                </a:solidFill>
                <a:effectLst/>
              </a:rPr>
              <a:t>прогрессирующая трудонедостаточность</a:t>
            </a:r>
            <a:r>
              <a:rPr lang="ru-RU" altLang="ru-RU" b="1" dirty="0" smtClean="0">
                <a:effectLst/>
              </a:rPr>
              <a:t>»  - 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b="1" dirty="0" smtClean="0">
                <a:effectLst/>
              </a:rPr>
              <a:t>  Стратегия национальной безопасности РФ до 2020 г., 12.05.09. №537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altLang="ru-RU" b="1" dirty="0" smtClean="0">
              <a:effectLst/>
            </a:endParaRPr>
          </a:p>
          <a:p>
            <a:pPr algn="ctr" eaLnBrk="1" hangingPunct="1">
              <a:lnSpc>
                <a:spcPct val="90000"/>
              </a:lnSpc>
              <a:buNone/>
            </a:pPr>
            <a:r>
              <a:rPr lang="ru-RU" altLang="ru-RU" b="1" dirty="0" smtClean="0">
                <a:effectLst/>
              </a:rPr>
              <a:t>По данным Бюро цензов США, население России к 2025 г. может сократиться              до 120 млн. человек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Номер слайда 2"/>
          <p:cNvSpPr>
            <a:spLocks noGrp="1"/>
          </p:cNvSpPr>
          <p:nvPr>
            <p:ph type="sldNum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F896551-30CE-44DC-B40F-280212F22E98}" type="slidenum">
              <a:rPr lang="ru-RU" altLang="ru-RU"/>
              <a:pPr/>
              <a:t>30</a:t>
            </a:fld>
            <a:endParaRPr lang="ru-RU" altLang="ru-RU"/>
          </a:p>
        </p:txBody>
      </p:sp>
      <p:sp>
        <p:nvSpPr>
          <p:cNvPr id="60418" name="Oval 2"/>
          <p:cNvSpPr>
            <a:spLocks noChangeArrowheads="1"/>
          </p:cNvSpPr>
          <p:nvPr/>
        </p:nvSpPr>
        <p:spPr bwMode="auto">
          <a:xfrm>
            <a:off x="2916238" y="1844675"/>
            <a:ext cx="3095625" cy="2881313"/>
          </a:xfrm>
          <a:prstGeom prst="ellipse">
            <a:avLst/>
          </a:prstGeom>
          <a:solidFill>
            <a:schemeClr val="accent1"/>
          </a:solidFill>
          <a:ln w="25400">
            <a:solidFill>
              <a:srgbClr val="CC0000"/>
            </a:solidFill>
            <a:round/>
            <a:headEnd/>
            <a:tailEnd/>
          </a:ln>
          <a:effectLst>
            <a:prstShdw prst="shdw17" dist="17961" dir="2700000">
              <a:srgbClr val="7A0000">
                <a:alpha val="74997"/>
              </a:srgbClr>
            </a:prstShdw>
          </a:effectLst>
        </p:spPr>
        <p:txBody>
          <a:bodyPr wrap="none" anchor="ctr"/>
          <a:lstStyle/>
          <a:p>
            <a:pPr eaLnBrk="1" hangingPunct="1"/>
            <a:endParaRPr lang="ru-RU" altLang="ru-RU"/>
          </a:p>
        </p:txBody>
      </p:sp>
      <p:pic>
        <p:nvPicPr>
          <p:cNvPr id="60419" name="Picture 3" descr="j0254428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19475" y="5138738"/>
            <a:ext cx="2222500" cy="171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20" name="Picture 4" descr="j023638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1916113"/>
            <a:ext cx="1512887" cy="144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21" name="Picture 5" descr="j0282784"/>
          <p:cNvPicPr preferRelativeResize="0"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7453313" y="4727575"/>
            <a:ext cx="1655762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22" name="Picture 6" descr="j0286674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1463" y="4887913"/>
            <a:ext cx="1347787" cy="178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23" name="Picture 7" descr="j0303356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flipH="1">
            <a:off x="7702550" y="1700213"/>
            <a:ext cx="140652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7224" name="Rectangle 8"/>
          <p:cNvSpPr>
            <a:spLocks noChangeArrowheads="1"/>
          </p:cNvSpPr>
          <p:nvPr/>
        </p:nvSpPr>
        <p:spPr bwMode="auto">
          <a:xfrm>
            <a:off x="0" y="-85725"/>
            <a:ext cx="9144000" cy="112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rgbClr val="898999"/>
            </a:prstShdw>
          </a:effectLst>
        </p:spPr>
        <p:txBody>
          <a:bodyPr lIns="54000" rIns="54000" anchor="ctr">
            <a:spAutoFit/>
          </a:bodyPr>
          <a:lstStyle/>
          <a:p>
            <a:pPr algn="ctr" eaLnBrk="1" hangingPunct="1"/>
            <a:r>
              <a:rPr lang="ru-RU" altLang="ru-RU" sz="34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«Алкогольная угроза для государства – это…</a:t>
            </a:r>
          </a:p>
        </p:txBody>
      </p:sp>
      <p:sp>
        <p:nvSpPr>
          <p:cNvPr id="137225" name="AutoShape 9"/>
          <p:cNvSpPr>
            <a:spLocks noChangeArrowheads="1"/>
          </p:cNvSpPr>
          <p:nvPr/>
        </p:nvSpPr>
        <p:spPr bwMode="auto">
          <a:xfrm>
            <a:off x="5435600" y="3429000"/>
            <a:ext cx="3708400" cy="1152525"/>
          </a:xfrm>
          <a:prstGeom prst="wedgeEllipseCallout">
            <a:avLst>
              <a:gd name="adj1" fmla="val 25644"/>
              <a:gd name="adj2" fmla="val 89255"/>
            </a:avLst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>
            <a:prstShdw prst="shdw17" dist="17961" dir="2700000">
              <a:srgbClr val="001F5C"/>
            </a:prstShdw>
          </a:effectLst>
        </p:spPr>
        <p:txBody>
          <a:bodyPr/>
          <a:lstStyle/>
          <a:p>
            <a:pPr algn="ctr" eaLnBrk="1" hangingPunct="1"/>
            <a:endParaRPr lang="ru-RU" altLang="ru-RU" sz="2400" b="1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137226" name="AutoShape 10"/>
          <p:cNvSpPr>
            <a:spLocks noChangeArrowheads="1"/>
          </p:cNvSpPr>
          <p:nvPr/>
        </p:nvSpPr>
        <p:spPr bwMode="auto">
          <a:xfrm>
            <a:off x="323850" y="908050"/>
            <a:ext cx="4032250" cy="936625"/>
          </a:xfrm>
          <a:prstGeom prst="wedgeEllipseCallout">
            <a:avLst>
              <a:gd name="adj1" fmla="val -30394"/>
              <a:gd name="adj2" fmla="val 152375"/>
            </a:avLst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>
            <a:prstShdw prst="shdw17" dist="17961" dir="2700000">
              <a:srgbClr val="001F5C"/>
            </a:prstShdw>
          </a:effectLst>
        </p:spPr>
        <p:txBody>
          <a:bodyPr/>
          <a:lstStyle/>
          <a:p>
            <a:pPr algn="ctr" eaLnBrk="1" hangingPunct="1"/>
            <a:endParaRPr lang="ru-RU" altLang="ru-RU" sz="2400" b="1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137227" name="AutoShape 11"/>
          <p:cNvSpPr>
            <a:spLocks noChangeArrowheads="1"/>
          </p:cNvSpPr>
          <p:nvPr/>
        </p:nvSpPr>
        <p:spPr bwMode="auto">
          <a:xfrm>
            <a:off x="179388" y="3644900"/>
            <a:ext cx="3744912" cy="1009650"/>
          </a:xfrm>
          <a:prstGeom prst="wedgeEllipseCallout">
            <a:avLst>
              <a:gd name="adj1" fmla="val -27065"/>
              <a:gd name="adj2" fmla="val 123269"/>
            </a:avLst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>
            <a:prstShdw prst="shdw17" dist="17961" dir="2700000">
              <a:srgbClr val="001F5C"/>
            </a:prstShdw>
          </a:effectLst>
        </p:spPr>
        <p:txBody>
          <a:bodyPr/>
          <a:lstStyle/>
          <a:p>
            <a:pPr algn="ctr" eaLnBrk="1" hangingPunct="1"/>
            <a:endParaRPr lang="ru-RU" altLang="ru-RU" sz="2400" b="1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137228" name="AutoShape 12"/>
          <p:cNvSpPr>
            <a:spLocks noChangeArrowheads="1"/>
          </p:cNvSpPr>
          <p:nvPr/>
        </p:nvSpPr>
        <p:spPr bwMode="auto">
          <a:xfrm>
            <a:off x="4427538" y="1054100"/>
            <a:ext cx="3744912" cy="935038"/>
          </a:xfrm>
          <a:prstGeom prst="wedgeEllipseCallout">
            <a:avLst>
              <a:gd name="adj1" fmla="val 55468"/>
              <a:gd name="adj2" fmla="val 67319"/>
            </a:avLst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>
            <a:prstShdw prst="shdw17" dist="17961" dir="2700000">
              <a:srgbClr val="001F5C"/>
            </a:prstShdw>
          </a:effectLst>
        </p:spPr>
        <p:txBody>
          <a:bodyPr/>
          <a:lstStyle/>
          <a:p>
            <a:pPr algn="ctr" eaLnBrk="1" hangingPunct="1"/>
            <a:endParaRPr lang="ru-RU" altLang="ru-RU" sz="2400" b="1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137229" name="AutoShape 13"/>
          <p:cNvSpPr>
            <a:spLocks noChangeArrowheads="1"/>
          </p:cNvSpPr>
          <p:nvPr/>
        </p:nvSpPr>
        <p:spPr bwMode="auto">
          <a:xfrm>
            <a:off x="4067175" y="4868863"/>
            <a:ext cx="3600450" cy="1008062"/>
          </a:xfrm>
          <a:prstGeom prst="wedgeEllipseCallout">
            <a:avLst>
              <a:gd name="adj1" fmla="val -50222"/>
              <a:gd name="adj2" fmla="val 63384"/>
            </a:avLst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>
            <a:prstShdw prst="shdw17" dist="17961" dir="2700000">
              <a:srgbClr val="001F5C"/>
            </a:prstShdw>
          </a:effectLst>
        </p:spPr>
        <p:txBody>
          <a:bodyPr/>
          <a:lstStyle/>
          <a:p>
            <a:pPr algn="ctr" eaLnBrk="1" hangingPunct="1">
              <a:lnSpc>
                <a:spcPct val="90000"/>
              </a:lnSpc>
            </a:pPr>
            <a:r>
              <a:rPr lang="ru-RU" altLang="ru-RU" sz="2000" b="1">
                <a:latin typeface="Times New Roman" pitchFamily="18" charset="0"/>
              </a:rPr>
              <a:t>…утрата нац. безопасности</a:t>
            </a:r>
          </a:p>
        </p:txBody>
      </p:sp>
      <p:sp>
        <p:nvSpPr>
          <p:cNvPr id="60430" name="Rectangle 14"/>
          <p:cNvSpPr>
            <a:spLocks noChangeArrowheads="1"/>
          </p:cNvSpPr>
          <p:nvPr/>
        </p:nvSpPr>
        <p:spPr bwMode="auto">
          <a:xfrm rot="-325715">
            <a:off x="3616325" y="4149725"/>
            <a:ext cx="212725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1" hangingPunct="1"/>
            <a:r>
              <a:rPr lang="ru-RU" altLang="ru-RU" sz="2400" b="1" i="1">
                <a:solidFill>
                  <a:srgbClr val="CC0000"/>
                </a:solidFill>
                <a:latin typeface="Tahoma" pitchFamily="34" charset="0"/>
              </a:rPr>
              <a:t>государство</a:t>
            </a:r>
          </a:p>
        </p:txBody>
      </p:sp>
      <p:pic>
        <p:nvPicPr>
          <p:cNvPr id="60431" name="Picture 15" descr="MMj02828500000[1]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708400" y="2060575"/>
            <a:ext cx="1497013" cy="208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7232" name="Rectangle 16"/>
          <p:cNvSpPr>
            <a:spLocks noChangeArrowheads="1"/>
          </p:cNvSpPr>
          <p:nvPr/>
        </p:nvSpPr>
        <p:spPr bwMode="auto">
          <a:xfrm>
            <a:off x="323850" y="3759200"/>
            <a:ext cx="288131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rgbClr val="898999"/>
            </a:prstShdw>
          </a:effectLst>
        </p:spPr>
        <p:txBody>
          <a:bodyPr/>
          <a:lstStyle/>
          <a:p>
            <a:pPr algn="ctr" eaLnBrk="1" hangingPunct="1"/>
            <a:r>
              <a:rPr lang="ru-RU" altLang="ru-RU" sz="2400" b="1">
                <a:solidFill>
                  <a:schemeClr val="bg1"/>
                </a:solidFill>
                <a:latin typeface="Times New Roman" pitchFamily="18" charset="0"/>
              </a:rPr>
              <a:t>… </a:t>
            </a:r>
            <a:r>
              <a:rPr lang="ru-RU" altLang="ru-RU" sz="2000" b="1">
                <a:latin typeface="Times New Roman" pitchFamily="18" charset="0"/>
              </a:rPr>
              <a:t>экономические потери</a:t>
            </a:r>
          </a:p>
        </p:txBody>
      </p:sp>
      <p:sp>
        <p:nvSpPr>
          <p:cNvPr id="137233" name="Rectangle 17"/>
          <p:cNvSpPr>
            <a:spLocks noChangeArrowheads="1"/>
          </p:cNvSpPr>
          <p:nvPr/>
        </p:nvSpPr>
        <p:spPr bwMode="auto">
          <a:xfrm>
            <a:off x="4859338" y="1165225"/>
            <a:ext cx="3025775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rgbClr val="898999"/>
            </a:prstShdw>
          </a:effectLst>
        </p:spPr>
        <p:txBody>
          <a:bodyPr/>
          <a:lstStyle/>
          <a:p>
            <a:pPr algn="ctr" eaLnBrk="1" hangingPunct="1"/>
            <a:r>
              <a:rPr lang="ru-RU" altLang="ru-RU" sz="2000" b="1">
                <a:latin typeface="Times New Roman" pitchFamily="18" charset="0"/>
              </a:rPr>
              <a:t>… сверхсмертность (500.000)</a:t>
            </a:r>
          </a:p>
        </p:txBody>
      </p:sp>
      <p:sp>
        <p:nvSpPr>
          <p:cNvPr id="137234" name="Rectangle 18"/>
          <p:cNvSpPr>
            <a:spLocks noChangeArrowheads="1"/>
          </p:cNvSpPr>
          <p:nvPr/>
        </p:nvSpPr>
        <p:spPr bwMode="auto">
          <a:xfrm>
            <a:off x="5649913" y="3759200"/>
            <a:ext cx="3602037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rgbClr val="898999"/>
            </a:prstShdw>
          </a:effectLst>
        </p:spPr>
        <p:txBody>
          <a:bodyPr/>
          <a:lstStyle/>
          <a:p>
            <a:pPr algn="ctr" eaLnBrk="1" hangingPunct="1"/>
            <a:r>
              <a:rPr lang="ru-RU" altLang="ru-RU" sz="2000" b="1">
                <a:latin typeface="Times New Roman" pitchFamily="18" charset="0"/>
              </a:rPr>
              <a:t>… ухудшение здоровья и генофонда </a:t>
            </a:r>
          </a:p>
        </p:txBody>
      </p:sp>
      <p:sp>
        <p:nvSpPr>
          <p:cNvPr id="137235" name="Rectangle 19"/>
          <p:cNvSpPr>
            <a:spLocks noChangeArrowheads="1"/>
          </p:cNvSpPr>
          <p:nvPr/>
        </p:nvSpPr>
        <p:spPr bwMode="auto">
          <a:xfrm>
            <a:off x="827088" y="1022350"/>
            <a:ext cx="2881312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rgbClr val="898999"/>
            </a:prstShdw>
          </a:effectLst>
        </p:spPr>
        <p:txBody>
          <a:bodyPr/>
          <a:lstStyle/>
          <a:p>
            <a:pPr algn="ctr" eaLnBrk="1" hangingPunct="1"/>
            <a:r>
              <a:rPr lang="ru-RU" altLang="ru-RU" sz="2000" b="1" dirty="0" smtClean="0">
                <a:latin typeface="Times New Roman" pitchFamily="18" charset="0"/>
              </a:rPr>
              <a:t>Деградация  значительных слоев населения</a:t>
            </a:r>
            <a:endParaRPr lang="ru-RU" altLang="ru-RU" sz="2000" b="1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Номер слайда 4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7B5DC5C1-81D3-4BFD-9BF1-268BA93E9F5D}" type="slidenum">
              <a:rPr lang="ru-RU" altLang="ru-RU" sz="1200">
                <a:latin typeface="Arial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31</a:t>
            </a:fld>
            <a:endParaRPr lang="ru-RU" altLang="ru-RU" sz="1200">
              <a:latin typeface="Arial" charset="0"/>
            </a:endParaRPr>
          </a:p>
        </p:txBody>
      </p:sp>
      <p:sp>
        <p:nvSpPr>
          <p:cNvPr id="43013" name="Rectangle 5"/>
          <p:cNvSpPr>
            <a:spLocks noGrp="1" noRot="1" noChangeArrowheads="1"/>
          </p:cNvSpPr>
          <p:nvPr>
            <p:ph type="title"/>
          </p:nvPr>
        </p:nvSpPr>
        <p:spPr>
          <a:xfrm>
            <a:off x="457200" y="0"/>
            <a:ext cx="8229600" cy="981075"/>
          </a:xfrm>
        </p:spPr>
        <p:txBody>
          <a:bodyPr/>
          <a:lstStyle/>
          <a:p>
            <a:pPr eaLnBrk="1" hangingPunct="1"/>
            <a:r>
              <a:rPr lang="ru-RU" altLang="ru-RU" sz="5400" dirty="0" smtClean="0">
                <a:solidFill>
                  <a:srgbClr val="FFFF00"/>
                </a:solidFill>
              </a:rPr>
              <a:t>Что делать?</a:t>
            </a:r>
          </a:p>
        </p:txBody>
      </p:sp>
      <p:sp>
        <p:nvSpPr>
          <p:cNvPr id="139266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251520" y="1124744"/>
            <a:ext cx="8640763" cy="5308616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altLang="ru-RU" sz="2400" b="1" dirty="0" smtClean="0"/>
              <a:t>Рекомендовать проведение ГОССОВЕТА на тему: «Роль государства и общества в усилении мер по защите от алкогольной угрозы»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altLang="ru-RU" sz="2400" b="1" dirty="0" smtClean="0"/>
              <a:t>Рассмотреть возможность введения государственной монополии на производство и оборот этилового спирта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altLang="ru-RU" sz="2400" b="1" dirty="0" smtClean="0"/>
              <a:t>Распространить действие норм  ФЗ №171  в отношении парфюмерно-косметической продукции, товаров бытовой химии и их отнесении к подакцизным товарам, изменив  Постановление Правительства №401.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altLang="ru-RU" sz="2400" b="1" dirty="0" smtClean="0"/>
              <a:t>Ужесточить правила производства и оборота всей спиртосодержащей продукции, включая медицинский спирт, и ввести ее маркировку на  территории РФ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altLang="ru-RU" sz="2400" b="1" dirty="0"/>
              <a:t> </a:t>
            </a:r>
            <a:r>
              <a:rPr lang="ru-RU" altLang="ru-RU" sz="2400" b="1" dirty="0" smtClean="0"/>
              <a:t>Внести дополнения в ФЗ №171 в части усиления государственного контроля за розничной торговлей пищевой спиртосодержащей продукцией</a:t>
            </a:r>
            <a:r>
              <a:rPr lang="ru-RU" altLang="ru-RU" sz="2400" b="1" dirty="0"/>
              <a:t>,</a:t>
            </a:r>
            <a:r>
              <a:rPr lang="ru-RU" altLang="ru-RU" sz="2400" b="1" dirty="0" smtClean="0"/>
              <a:t> ФЗ №238  и КоАП в части ужесточения  санкций                                        </a:t>
            </a:r>
            <a:endParaRPr lang="ru-RU" altLang="ru-RU" sz="2000" b="1" dirty="0" smtClean="0"/>
          </a:p>
        </p:txBody>
      </p:sp>
    </p:spTree>
    <p:extLst>
      <p:ext uri="{BB962C8B-B14F-4D97-AF65-F5344CB8AC3E}">
        <p14:creationId xmlns:p14="http://schemas.microsoft.com/office/powerpoint/2010/main" val="2521832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Номер слайда 4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FB3372A6-35A9-4649-8270-DAD73BD3502A}" type="slidenum">
              <a:rPr lang="ru-RU" altLang="ru-RU" sz="1200">
                <a:latin typeface="Arial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32</a:t>
            </a:fld>
            <a:endParaRPr lang="ru-RU" altLang="ru-RU" sz="1200">
              <a:latin typeface="Arial" charset="0"/>
            </a:endParaRPr>
          </a:p>
        </p:txBody>
      </p:sp>
      <p:sp>
        <p:nvSpPr>
          <p:cNvPr id="43013" name="Rectangle 5"/>
          <p:cNvSpPr>
            <a:spLocks noGrp="1" noRot="1" noChangeArrowheads="1"/>
          </p:cNvSpPr>
          <p:nvPr>
            <p:ph type="title"/>
          </p:nvPr>
        </p:nvSpPr>
        <p:spPr>
          <a:xfrm>
            <a:off x="457200" y="0"/>
            <a:ext cx="8229600" cy="1255823"/>
          </a:xfrm>
        </p:spPr>
        <p:txBody>
          <a:bodyPr/>
          <a:lstStyle/>
          <a:p>
            <a:pPr eaLnBrk="1" hangingPunct="1"/>
            <a:r>
              <a:rPr lang="ru-RU" altLang="ru-RU" sz="3600" dirty="0" smtClean="0">
                <a:solidFill>
                  <a:srgbClr val="FFFF00"/>
                </a:solidFill>
              </a:rPr>
              <a:t>Борьба с пьянством и  алкоголизмом</a:t>
            </a:r>
          </a:p>
        </p:txBody>
      </p:sp>
      <p:sp>
        <p:nvSpPr>
          <p:cNvPr id="139266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251618" y="836712"/>
            <a:ext cx="8640763" cy="4430866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</a:pPr>
            <a:r>
              <a:rPr lang="ru-RU" altLang="ru-RU" sz="2400" b="1" dirty="0" smtClean="0"/>
              <a:t>Совершенствование  организационных форм и внедрение самых современных методов раннего выявления,  лечения и реабилитации больных алкоголизмом. Создание системы вытрезвителей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altLang="ru-RU" sz="2400" b="1" dirty="0" smtClean="0"/>
              <a:t>Освидетельствование злостных пьяниц без их согласия по заявлению родственников, соседей или в обстоятельствах административных нарушений с последующим решением вопроса об обязательном лечении и реабилитации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altLang="ru-RU" sz="2400" b="1" dirty="0" smtClean="0"/>
              <a:t>Внести изменения в Федеральное законодательство в части обязательного освидетельствования и лечения лиц, лишенных родительских прав и злоупотребляющих алкоголем, совершивших  административные правонарушения или уголовные преступления в состоянии алкогольного опьянения и имеющие алкогольную зависимость (не лишенных свободы)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altLang="ru-RU" sz="2400" b="1" dirty="0" smtClean="0"/>
              <a:t>Внести изменения в уголовно-исполнительный кодекс РФ в части обязательного лечения и реабилитации лиц, страдающих алкогольной зависимостью и совершивших преступные деяния в состоянии алкогольного опьянения</a:t>
            </a:r>
          </a:p>
          <a:p>
            <a:pPr algn="just" eaLnBrk="1" hangingPunct="1">
              <a:lnSpc>
                <a:spcPct val="80000"/>
              </a:lnSpc>
            </a:pPr>
            <a:endParaRPr lang="ru-RU" altLang="ru-RU" sz="2400" b="1" dirty="0" smtClean="0"/>
          </a:p>
          <a:p>
            <a:pPr algn="just" eaLnBrk="1" hangingPunct="1">
              <a:lnSpc>
                <a:spcPct val="80000"/>
              </a:lnSpc>
            </a:pPr>
            <a:endParaRPr lang="ru-RU" altLang="ru-RU" sz="2400" b="1" dirty="0" smtClean="0"/>
          </a:p>
          <a:p>
            <a:pPr algn="just" eaLnBrk="1" hangingPunct="1">
              <a:lnSpc>
                <a:spcPct val="80000"/>
              </a:lnSpc>
            </a:pPr>
            <a:endParaRPr lang="ru-RU" altLang="ru-RU" sz="2400" b="1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altLang="ru-RU" sz="2400" b="1" dirty="0" smtClean="0"/>
          </a:p>
        </p:txBody>
      </p:sp>
    </p:spTree>
    <p:extLst>
      <p:ext uri="{BB962C8B-B14F-4D97-AF65-F5344CB8AC3E}">
        <p14:creationId xmlns:p14="http://schemas.microsoft.com/office/powerpoint/2010/main" val="1353851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Номер слайда 4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F45603EA-AE9D-41F6-B44F-2EBA0E71939B}" type="slidenum">
              <a:rPr lang="ru-RU" altLang="ru-RU" sz="1200">
                <a:latin typeface="Arial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33</a:t>
            </a:fld>
            <a:endParaRPr lang="ru-RU" altLang="ru-RU" sz="1200">
              <a:latin typeface="Arial" charset="0"/>
            </a:endParaRPr>
          </a:p>
        </p:txBody>
      </p:sp>
      <p:sp>
        <p:nvSpPr>
          <p:cNvPr id="43013" name="Rectangle 5"/>
          <p:cNvSpPr>
            <a:spLocks noGrp="1" noRot="1" noChangeArrowheads="1"/>
          </p:cNvSpPr>
          <p:nvPr>
            <p:ph type="title"/>
          </p:nvPr>
        </p:nvSpPr>
        <p:spPr>
          <a:xfrm>
            <a:off x="457200" y="0"/>
            <a:ext cx="8229600" cy="981075"/>
          </a:xfrm>
        </p:spPr>
        <p:txBody>
          <a:bodyPr/>
          <a:lstStyle/>
          <a:p>
            <a:pPr eaLnBrk="1" hangingPunct="1"/>
            <a:r>
              <a:rPr lang="ru-RU" altLang="ru-RU" sz="3600" dirty="0" smtClean="0">
                <a:solidFill>
                  <a:srgbClr val="FFFF00"/>
                </a:solidFill>
              </a:rPr>
              <a:t>Снижение спроса на алкоголь</a:t>
            </a:r>
          </a:p>
        </p:txBody>
      </p:sp>
      <p:sp>
        <p:nvSpPr>
          <p:cNvPr id="139266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250825" y="908050"/>
            <a:ext cx="8640763" cy="5543550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</a:pPr>
            <a:r>
              <a:rPr lang="ru-RU" altLang="ru-RU" sz="2400" b="1" dirty="0" smtClean="0"/>
              <a:t> Создание </a:t>
            </a:r>
            <a:r>
              <a:rPr lang="ru-RU" altLang="ru-RU" sz="2400" b="1" dirty="0"/>
              <a:t>атмосферы повсеместного осуждения пьянства  в обществе, духовно-нравственное возрождение  народа, </a:t>
            </a:r>
            <a:r>
              <a:rPr lang="ru-RU" altLang="ru-RU" sz="2400" b="1" dirty="0" smtClean="0"/>
              <a:t>повышение личной ответственности каждого за свое здоровье и мотивации по укреплению здоровья</a:t>
            </a:r>
            <a:endParaRPr lang="ru-RU" altLang="ru-RU" sz="2400" b="1" dirty="0"/>
          </a:p>
          <a:p>
            <a:pPr algn="just" eaLnBrk="1" hangingPunct="1">
              <a:lnSpc>
                <a:spcPct val="80000"/>
              </a:lnSpc>
            </a:pPr>
            <a:r>
              <a:rPr lang="ru-RU" altLang="ru-RU" sz="2400" b="1" dirty="0" smtClean="0"/>
              <a:t> Экономически обоснованные меры по развитию каждого перспективного села или поселка, развитие их инфраструктуры, доступности медицинской помощи, образования, связи, </a:t>
            </a:r>
            <a:r>
              <a:rPr lang="ru-RU" altLang="ru-RU" sz="2400" b="1" dirty="0" smtClean="0"/>
              <a:t>СМИ</a:t>
            </a:r>
            <a:r>
              <a:rPr lang="ru-RU" altLang="ru-RU" sz="2400" b="1" dirty="0"/>
              <a:t>.</a:t>
            </a:r>
            <a:r>
              <a:rPr lang="ru-RU" altLang="ru-RU" sz="2400" b="1" dirty="0" smtClean="0"/>
              <a:t>  </a:t>
            </a:r>
            <a:r>
              <a:rPr lang="ru-RU" altLang="ru-RU" sz="2400" b="1" dirty="0" smtClean="0"/>
              <a:t>Повышение уровня жизни людей, борьба с бедностью </a:t>
            </a:r>
            <a:r>
              <a:rPr lang="mr-IN" altLang="ru-RU" sz="2400" b="1" dirty="0" smtClean="0"/>
              <a:t>–</a:t>
            </a:r>
            <a:r>
              <a:rPr lang="ru-RU" altLang="ru-RU" sz="2400" b="1" dirty="0" smtClean="0"/>
              <a:t> важнейший механизм профилактики пьянства и алкоголизма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altLang="ru-RU" sz="2400" b="1" dirty="0" smtClean="0"/>
              <a:t>Широкое развитие массового спорта и воспитание культуры  здорового образа жизни для детей и подростков: индивид.  маршрутизация  умственного и физического развития каждого ребенка.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altLang="ru-RU" sz="2400" b="1" dirty="0" smtClean="0"/>
              <a:t>Более широкое применение в субъектах Права местного запрета, ограничение времени продаж  и точек продаж алкоголя, запрет на потребление энергетических напитков и  ПАВ</a:t>
            </a:r>
          </a:p>
        </p:txBody>
      </p:sp>
    </p:spTree>
    <p:extLst>
      <p:ext uri="{BB962C8B-B14F-4D97-AF65-F5344CB8AC3E}">
        <p14:creationId xmlns:p14="http://schemas.microsoft.com/office/powerpoint/2010/main" val="3413962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Номер слайда 2"/>
          <p:cNvSpPr>
            <a:spLocks noGrp="1"/>
          </p:cNvSpPr>
          <p:nvPr>
            <p:ph type="sldNum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751A5BC-96B0-4157-B1D8-252E33D3A921}" type="slidenum">
              <a:rPr lang="ru-RU" altLang="ru-RU"/>
              <a:pPr/>
              <a:t>34</a:t>
            </a:fld>
            <a:endParaRPr lang="ru-RU" altLang="ru-RU"/>
          </a:p>
        </p:txBody>
      </p:sp>
      <p:sp>
        <p:nvSpPr>
          <p:cNvPr id="61442" name="Text Box 2"/>
          <p:cNvSpPr txBox="1">
            <a:spLocks noChangeArrowheads="1"/>
          </p:cNvSpPr>
          <p:nvPr/>
        </p:nvSpPr>
        <p:spPr bwMode="auto">
          <a:xfrm>
            <a:off x="395288" y="3068638"/>
            <a:ext cx="18002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endParaRPr lang="ru-RU" altLang="ru-RU"/>
          </a:p>
        </p:txBody>
      </p:sp>
      <p:grpSp>
        <p:nvGrpSpPr>
          <p:cNvPr id="61443" name="Group 3"/>
          <p:cNvGrpSpPr>
            <a:grpSpLocks/>
          </p:cNvGrpSpPr>
          <p:nvPr/>
        </p:nvGrpSpPr>
        <p:grpSpPr bwMode="auto">
          <a:xfrm>
            <a:off x="2208213" y="0"/>
            <a:ext cx="5243512" cy="6859588"/>
            <a:chOff x="1391" y="1"/>
            <a:chExt cx="3303" cy="4320"/>
          </a:xfrm>
        </p:grpSpPr>
        <p:pic>
          <p:nvPicPr>
            <p:cNvPr id="61444" name="Picture 4"/>
            <p:cNvPicPr>
              <a:picLocks noChangeAspect="1" noChangeArrowheads="1"/>
            </p:cNvPicPr>
            <p:nvPr/>
          </p:nvPicPr>
          <p:blipFill>
            <a:blip r:embed="rId2"/>
            <a:srcRect l="1276" t="951" r="638" b="1372"/>
            <a:stretch>
              <a:fillRect/>
            </a:stretch>
          </p:blipFill>
          <p:spPr bwMode="auto">
            <a:xfrm>
              <a:off x="1391" y="1"/>
              <a:ext cx="3303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1445" name="Text Box 5"/>
            <p:cNvSpPr txBox="1">
              <a:spLocks noChangeArrowheads="1"/>
            </p:cNvSpPr>
            <p:nvPr/>
          </p:nvSpPr>
          <p:spPr bwMode="auto">
            <a:xfrm>
              <a:off x="1846" y="3103"/>
              <a:ext cx="1043" cy="1116"/>
            </a:xfrm>
            <a:prstGeom prst="rect">
              <a:avLst/>
            </a:prstGeom>
            <a:solidFill>
              <a:srgbClr val="F7EC97"/>
            </a:solidFill>
            <a:ln w="9525">
              <a:noFill/>
              <a:miter lim="800000"/>
              <a:headEnd/>
              <a:tailEnd/>
            </a:ln>
          </p:spPr>
          <p:txBody>
            <a:bodyPr lIns="18000" tIns="10800" rIns="18000" bIns="10800"/>
            <a:lstStyle/>
            <a:p>
              <a:pPr algn="ctr" eaLnBrk="1" hangingPunct="1">
                <a:spcBef>
                  <a:spcPct val="50000"/>
                </a:spcBef>
              </a:pPr>
              <a:r>
                <a:rPr lang="ru-RU" altLang="ru-RU" sz="2800" b="1" i="1" dirty="0">
                  <a:solidFill>
                    <a:srgbClr val="000000"/>
                  </a:solidFill>
                </a:rPr>
                <a:t>Спасем Россию от </a:t>
              </a:r>
              <a:r>
                <a:rPr lang="ru-RU" altLang="ru-RU" sz="2400" b="1" i="1" dirty="0">
                  <a:solidFill>
                    <a:srgbClr val="000000"/>
                  </a:solidFill>
                </a:rPr>
                <a:t>пьянства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Rectangle 4"/>
          <p:cNvSpPr>
            <a:spLocks noGrp="1" noRot="1" noChangeArrowheads="1"/>
          </p:cNvSpPr>
          <p:nvPr>
            <p:ph type="ctrTitle"/>
          </p:nvPr>
        </p:nvSpPr>
        <p:spPr>
          <a:xfrm>
            <a:off x="900113" y="2130425"/>
            <a:ext cx="7558087" cy="2667000"/>
          </a:xfrm>
          <a:noFill/>
        </p:spPr>
        <p:txBody>
          <a:bodyPr/>
          <a:lstStyle/>
          <a:p>
            <a:r>
              <a:rPr lang="ru-RU" altLang="ru-RU" sz="6600" dirty="0" smtClean="0">
                <a:solidFill>
                  <a:srgbClr val="FFFF00"/>
                </a:solidFill>
                <a:effectLst/>
              </a:rPr>
              <a:t>Благодарю</a:t>
            </a:r>
            <a:br>
              <a:rPr lang="ru-RU" altLang="ru-RU" sz="6600" dirty="0" smtClean="0">
                <a:solidFill>
                  <a:srgbClr val="FFFF00"/>
                </a:solidFill>
                <a:effectLst/>
              </a:rPr>
            </a:br>
            <a:r>
              <a:rPr lang="ru-RU" altLang="ru-RU" sz="6600" dirty="0" smtClean="0">
                <a:solidFill>
                  <a:srgbClr val="FFFF00"/>
                </a:solidFill>
                <a:effectLst/>
              </a:rPr>
              <a:t>за внимание!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642917"/>
            <a:ext cx="8229600" cy="5143537"/>
          </a:xfrm>
          <a:noFill/>
        </p:spPr>
        <p:txBody>
          <a:bodyPr/>
          <a:lstStyle/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b="1" dirty="0" smtClean="0">
                <a:effectLst/>
              </a:rPr>
              <a:t>           В стране происходит  сокращение населения трудоспособного возраста, удельный вес которого может составить около </a:t>
            </a:r>
            <a:r>
              <a:rPr lang="ru-RU" altLang="ru-RU" b="1" dirty="0" smtClean="0">
                <a:solidFill>
                  <a:srgbClr val="FFFF00"/>
                </a:solidFill>
                <a:effectLst/>
              </a:rPr>
              <a:t>55% в 2026 году</a:t>
            </a:r>
            <a:r>
              <a:rPr lang="ru-RU" altLang="ru-RU" b="1" dirty="0" smtClean="0">
                <a:effectLst/>
              </a:rPr>
              <a:t> (в настоящее время этот показатель составляет 62%).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b="1" dirty="0" smtClean="0">
                <a:effectLst/>
              </a:rPr>
              <a:t>           Это приведет к росту демографической нагрузки (дети плюс пенсионеры) </a:t>
            </a:r>
            <a:r>
              <a:rPr lang="ru-RU" altLang="ru-RU" b="1" dirty="0" smtClean="0">
                <a:solidFill>
                  <a:srgbClr val="FFFF00"/>
                </a:solidFill>
                <a:effectLst/>
              </a:rPr>
              <a:t>до 880 на 1000 человек трудоспособного возраста (в настоящее время – 582),</a:t>
            </a:r>
            <a:r>
              <a:rPr lang="ru-RU" altLang="ru-RU" b="1" dirty="0" smtClean="0">
                <a:effectLst/>
              </a:rPr>
              <a:t> причем в большей степени за счет пенсионеров – 60%.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E65E8CD-FBB8-4920-B1C3-DABBD0D3EDC7}" type="slidenum">
              <a:rPr lang="ru-RU" altLang="ru-RU" smtClean="0"/>
              <a:pPr/>
              <a:t>4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542675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Номер слайда 2"/>
          <p:cNvSpPr>
            <a:spLocks noGrp="1"/>
          </p:cNvSpPr>
          <p:nvPr>
            <p:ph type="sldNum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F3B2D78-E655-4D07-A679-29A7FDB49B7E}" type="slidenum">
              <a:rPr lang="ru-RU" altLang="ru-RU"/>
              <a:pPr/>
              <a:t>5</a:t>
            </a:fld>
            <a:endParaRPr lang="ru-RU" altLang="ru-RU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61913"/>
            <a:ext cx="9144000" cy="108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bIns="0" anchor="ctr">
            <a:spAutoFit/>
          </a:bodyPr>
          <a:lstStyle/>
          <a:p>
            <a:pPr algn="ctr" eaLnBrk="1" hangingPunct="1"/>
            <a:r>
              <a:rPr lang="ru-RU" altLang="ru-RU" sz="36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Численность населения в РФ</a:t>
            </a:r>
          </a:p>
          <a:p>
            <a:pPr algn="ctr" eaLnBrk="1" hangingPunct="1"/>
            <a:r>
              <a:rPr lang="ru-RU" altLang="ru-RU" sz="32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(все население, абсолютные показатели)</a:t>
            </a:r>
          </a:p>
        </p:txBody>
      </p:sp>
      <p:graphicFrame>
        <p:nvGraphicFramePr>
          <p:cNvPr id="21507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94652176"/>
              </p:ext>
            </p:extLst>
          </p:nvPr>
        </p:nvGraphicFramePr>
        <p:xfrm>
          <a:off x="323528" y="1340768"/>
          <a:ext cx="8642350" cy="5397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37" name="Диаграмма" r:id="rId4" imgW="5886467" imgH="3581280" progId="MSGraph.Chart.8">
                  <p:embed/>
                </p:oleObj>
              </mc:Choice>
              <mc:Fallback>
                <p:oleObj name="Диаграмма" r:id="rId4" imgW="5886467" imgH="3581280" progId="MSGraph.Chart.8">
                  <p:embed/>
                  <p:pic>
                    <p:nvPicPr>
                      <p:cNvPr id="0" name="Picture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528" y="1340768"/>
                        <a:ext cx="8642350" cy="5397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928662" y="5819795"/>
            <a:ext cx="936625" cy="466725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8000" rIns="18000" anchor="ctr" anchorCtr="1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altLang="ru-RU" sz="2400" b="1" dirty="0">
                <a:solidFill>
                  <a:schemeClr val="bg2"/>
                </a:solidFill>
                <a:latin typeface="Times New Roman" pitchFamily="18" charset="0"/>
              </a:rPr>
              <a:t>1990</a:t>
            </a:r>
          </a:p>
        </p:txBody>
      </p:sp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5786446" y="5819795"/>
            <a:ext cx="936625" cy="466725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8000" rIns="18000" anchor="ctr" anchorCtr="1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altLang="ru-RU" sz="2400" b="1" dirty="0" smtClean="0">
                <a:solidFill>
                  <a:schemeClr val="bg2"/>
                </a:solidFill>
                <a:latin typeface="Times New Roman" pitchFamily="18" charset="0"/>
              </a:rPr>
              <a:t>2016</a:t>
            </a:r>
            <a:endParaRPr lang="ru-RU" altLang="ru-RU" sz="2400" b="1" dirty="0">
              <a:solidFill>
                <a:schemeClr val="bg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2844" y="214290"/>
            <a:ext cx="8858312" cy="1357314"/>
          </a:xfrm>
        </p:spPr>
        <p:txBody>
          <a:bodyPr/>
          <a:lstStyle/>
          <a:p>
            <a:r>
              <a:rPr lang="ru-RU" sz="3200" dirty="0" smtClean="0">
                <a:solidFill>
                  <a:srgbClr val="FFFF00"/>
                </a:solidFill>
                <a:effectLst/>
              </a:rPr>
              <a:t>Рождаемость и смертность в РФ у жителей городской и сельской местности</a:t>
            </a:r>
            <a:br>
              <a:rPr lang="ru-RU" sz="3200" dirty="0" smtClean="0">
                <a:solidFill>
                  <a:srgbClr val="FFFF00"/>
                </a:solidFill>
                <a:effectLst/>
              </a:rPr>
            </a:br>
            <a:r>
              <a:rPr lang="ru-RU" sz="3200" dirty="0" smtClean="0">
                <a:solidFill>
                  <a:srgbClr val="FFFF00"/>
                </a:solidFill>
                <a:effectLst/>
              </a:rPr>
              <a:t>(на 100 тыс. населения)</a:t>
            </a:r>
            <a:endParaRPr lang="ru-RU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F53B519-E7DB-488E-8EE3-25D623871E24}" type="slidenum">
              <a:rPr lang="ru-RU" altLang="ru-RU" smtClean="0"/>
              <a:pPr/>
              <a:t>6</a:t>
            </a:fld>
            <a:endParaRPr lang="ru-RU" altLang="ru-RU"/>
          </a:p>
        </p:txBody>
      </p:sp>
      <p:graphicFrame>
        <p:nvGraphicFramePr>
          <p:cNvPr id="8" name="Объект 4"/>
          <p:cNvGraphicFramePr>
            <a:graphicFrameLocks noGrp="1"/>
          </p:cNvGraphicFramePr>
          <p:nvPr>
            <p:ph idx="1"/>
          </p:nvPr>
        </p:nvGraphicFramePr>
        <p:xfrm>
          <a:off x="285720" y="1785926"/>
          <a:ext cx="8572560" cy="45720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987163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Номер слайда 3"/>
          <p:cNvSpPr>
            <a:spLocks noGrp="1"/>
          </p:cNvSpPr>
          <p:nvPr>
            <p:ph type="sldNum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ECABC19-0299-4891-9BC0-89C0C005ED76}" type="slidenum">
              <a:rPr lang="ru-RU" altLang="ru-RU"/>
              <a:pPr/>
              <a:t>7</a:t>
            </a:fld>
            <a:endParaRPr lang="ru-RU" altLang="ru-RU"/>
          </a:p>
        </p:txBody>
      </p:sp>
      <p:sp>
        <p:nvSpPr>
          <p:cNvPr id="9221" name="Rectangle 5"/>
          <p:cNvSpPr>
            <a:spLocks noGrp="1" noRot="1" noChangeArrowheads="1"/>
          </p:cNvSpPr>
          <p:nvPr>
            <p:ph type="title"/>
          </p:nvPr>
        </p:nvSpPr>
        <p:spPr>
          <a:xfrm>
            <a:off x="457200" y="214290"/>
            <a:ext cx="8229600" cy="1071570"/>
          </a:xfrm>
        </p:spPr>
        <p:txBody>
          <a:bodyPr/>
          <a:lstStyle/>
          <a:p>
            <a:pPr eaLnBrk="1" hangingPunct="1"/>
            <a:r>
              <a:rPr lang="ru-RU" altLang="ru-RU" sz="3600" dirty="0" smtClean="0">
                <a:solidFill>
                  <a:srgbClr val="FFFF00"/>
                </a:solidFill>
                <a:effectLst/>
              </a:rPr>
              <a:t>Особенности демографического кризиса в России (2002-2016 годы)</a:t>
            </a:r>
          </a:p>
        </p:txBody>
      </p:sp>
      <p:sp>
        <p:nvSpPr>
          <p:cNvPr id="152578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395288" y="1773239"/>
            <a:ext cx="8424862" cy="4370406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</a:pPr>
            <a:r>
              <a:rPr lang="ru-RU" altLang="ru-RU" sz="2400" b="1" dirty="0" smtClean="0">
                <a:effectLst/>
              </a:rPr>
              <a:t>Идет ускоренное уменьшение сельского населения,     </a:t>
            </a:r>
          </a:p>
          <a:p>
            <a:pPr algn="just" eaLnBrk="1" hangingPunct="1">
              <a:lnSpc>
                <a:spcPct val="80000"/>
              </a:lnSpc>
              <a:buNone/>
            </a:pPr>
            <a:r>
              <a:rPr lang="ru-RU" altLang="ru-RU" sz="2400" b="1" dirty="0" smtClean="0">
                <a:effectLst/>
              </a:rPr>
              <a:t>    19,4 тысяч деревень-призраков; осталось 37,7 млн. сельчан (было 38,7 млн.)</a:t>
            </a:r>
          </a:p>
          <a:p>
            <a:pPr algn="just" eaLnBrk="1" hangingPunct="1">
              <a:lnSpc>
                <a:spcPct val="80000"/>
              </a:lnSpc>
              <a:buNone/>
            </a:pPr>
            <a:endParaRPr lang="ru-RU" altLang="ru-RU" sz="1000" b="1" dirty="0" smtClean="0">
              <a:effectLst/>
            </a:endParaRPr>
          </a:p>
          <a:p>
            <a:pPr algn="just" eaLnBrk="1" hangingPunct="1">
              <a:lnSpc>
                <a:spcPct val="80000"/>
              </a:lnSpc>
            </a:pPr>
            <a:r>
              <a:rPr lang="ru-RU" altLang="ru-RU" sz="2400" b="1" dirty="0" smtClean="0">
                <a:effectLst/>
              </a:rPr>
              <a:t>Резкое уменьшение числа подростков с 18,1% до 16,2%; увеличение на 2 млн. числа пенсионеров;</a:t>
            </a:r>
          </a:p>
          <a:p>
            <a:pPr marL="0" indent="0" algn="just" eaLnBrk="1" hangingPunct="1">
              <a:lnSpc>
                <a:spcPct val="80000"/>
              </a:lnSpc>
              <a:buNone/>
            </a:pPr>
            <a:r>
              <a:rPr lang="ru-RU" altLang="ru-RU" sz="2400" b="1" dirty="0" smtClean="0">
                <a:effectLst/>
              </a:rPr>
              <a:t> 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altLang="ru-RU" sz="2400" b="1" dirty="0" smtClean="0">
                <a:effectLst/>
              </a:rPr>
              <a:t>Произошло снижение рождаемости на 50.880 детей за 2016 год в сравнении с 2015 годом.</a:t>
            </a:r>
          </a:p>
          <a:p>
            <a:pPr algn="just" eaLnBrk="1" hangingPunct="1">
              <a:lnSpc>
                <a:spcPct val="80000"/>
              </a:lnSpc>
              <a:buNone/>
            </a:pPr>
            <a:endParaRPr lang="ru-RU" altLang="ru-RU" sz="1000" b="1" dirty="0" smtClean="0">
              <a:effectLst/>
            </a:endParaRPr>
          </a:p>
          <a:p>
            <a:pPr algn="just" eaLnBrk="1" hangingPunct="1">
              <a:lnSpc>
                <a:spcPct val="80000"/>
              </a:lnSpc>
              <a:buNone/>
            </a:pPr>
            <a:endParaRPr lang="ru-RU" altLang="ru-RU" sz="1000" b="1" dirty="0" smtClean="0">
              <a:effectLst/>
            </a:endParaRPr>
          </a:p>
          <a:p>
            <a:pPr algn="just" eaLnBrk="1" hangingPunct="1">
              <a:lnSpc>
                <a:spcPct val="80000"/>
              </a:lnSpc>
            </a:pPr>
            <a:r>
              <a:rPr lang="ru-RU" altLang="ru-RU" sz="2400" b="1" dirty="0" smtClean="0">
                <a:effectLst/>
              </a:rPr>
              <a:t>Разрушается институт семьи, за 10 последних лет на 1 млн. уменьшилось число супружеских пар; за  2016 год на 175 тысяч уменьшилось  число браков </a:t>
            </a:r>
          </a:p>
          <a:p>
            <a:pPr algn="just" eaLnBrk="1" hangingPunct="1">
              <a:lnSpc>
                <a:spcPct val="80000"/>
              </a:lnSpc>
              <a:buNone/>
            </a:pPr>
            <a:endParaRPr lang="ru-RU" altLang="ru-RU" sz="1000" b="1" dirty="0" smtClean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Номер слайда 4"/>
          <p:cNvSpPr>
            <a:spLocks noGrp="1"/>
          </p:cNvSpPr>
          <p:nvPr>
            <p:ph type="sldNum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63D61F0-63D2-476C-8E57-90FA9DB97E22}" type="slidenum">
              <a:rPr lang="ru-RU" altLang="ru-RU"/>
              <a:pPr/>
              <a:t>8</a:t>
            </a:fld>
            <a:endParaRPr lang="ru-RU" altLang="ru-RU"/>
          </a:p>
        </p:txBody>
      </p:sp>
      <p:sp>
        <p:nvSpPr>
          <p:cNvPr id="4813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14282" y="142852"/>
            <a:ext cx="8643998" cy="857256"/>
          </a:xfrm>
        </p:spPr>
        <p:txBody>
          <a:bodyPr/>
          <a:lstStyle/>
          <a:p>
            <a:pPr eaLnBrk="1" hangingPunct="1"/>
            <a:r>
              <a:rPr lang="ru-RU" altLang="ru-RU" sz="3600" dirty="0" smtClean="0">
                <a:solidFill>
                  <a:srgbClr val="FFFF00"/>
                </a:solidFill>
                <a:effectLst/>
              </a:rPr>
              <a:t>Число умерших в РФ (тыс. человек)</a:t>
            </a:r>
          </a:p>
        </p:txBody>
      </p:sp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endParaRPr lang="ru-RU" altLang="ru-RU"/>
          </a:p>
        </p:txBody>
      </p:sp>
      <p:graphicFrame>
        <p:nvGraphicFramePr>
          <p:cNvPr id="6" name="Объект 2"/>
          <p:cNvGraphicFramePr/>
          <p:nvPr/>
        </p:nvGraphicFramePr>
        <p:xfrm>
          <a:off x="142844" y="1214422"/>
          <a:ext cx="8786874" cy="53149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8215338" y="2857496"/>
            <a:ext cx="811441" cy="338554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chemeClr val="bg2"/>
                </a:solidFill>
              </a:rPr>
              <a:t>1887,9</a:t>
            </a:r>
            <a:endParaRPr lang="ru-RU" sz="16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1290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858312" cy="1071570"/>
          </a:xfrm>
        </p:spPr>
        <p:txBody>
          <a:bodyPr/>
          <a:lstStyle/>
          <a:p>
            <a:r>
              <a:rPr lang="ru-RU" altLang="ru-RU" sz="3600" dirty="0" smtClean="0">
                <a:solidFill>
                  <a:srgbClr val="FFFF00"/>
                </a:solidFill>
                <a:effectLst/>
              </a:rPr>
              <a:t>Смертность по основным классам причин смертности в РФ (на 100 тыс. человек)</a:t>
            </a:r>
            <a:r>
              <a:rPr lang="ru-RU" altLang="ru-RU" sz="3600" dirty="0" smtClean="0">
                <a:effectLst/>
              </a:rPr>
              <a:t> </a:t>
            </a:r>
            <a:endParaRPr lang="ru-RU" sz="3600" dirty="0">
              <a:effectLst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B06D65-5787-4E7B-8837-C610ED27EC06}" type="slidenum">
              <a:rPr lang="ru-RU" altLang="ru-RU" smtClean="0"/>
              <a:pPr/>
              <a:t>9</a:t>
            </a:fld>
            <a:endParaRPr lang="ru-RU" altLang="ru-RU"/>
          </a:p>
        </p:txBody>
      </p:sp>
      <p:graphicFrame>
        <p:nvGraphicFramePr>
          <p:cNvPr id="80898" name="Object 3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285720" y="1600200"/>
          <a:ext cx="8715436" cy="50050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1158" name="Диаграмма" r:id="rId3" imgW="8486767" imgH="5429160" progId="MSGraph.Chart.8">
                  <p:embed followColorScheme="full"/>
                </p:oleObj>
              </mc:Choice>
              <mc:Fallback>
                <p:oleObj name="Диаграмма" r:id="rId3" imgW="8486767" imgH="5429160" progId="MSGraph.Chart.8">
                  <p:embed followColorScheme="full"/>
                  <p:pic>
                    <p:nvPicPr>
                      <p:cNvPr id="0" name="Picture 7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5720" y="1600200"/>
                        <a:ext cx="8715436" cy="500504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88151729"/>
      </p:ext>
    </p:extLst>
  </p:cSld>
  <p:clrMapOvr>
    <a:masterClrMapping/>
  </p:clrMapOvr>
</p:sld>
</file>

<file path=ppt/theme/theme1.xml><?xml version="1.0" encoding="utf-8"?>
<a:theme xmlns:a="http://schemas.openxmlformats.org/drawingml/2006/main" name="Течение">
  <a:themeElements>
    <a:clrScheme name="Течение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Течение">
      <a:majorFont>
        <a:latin typeface="Garamond"/>
        <a:ea typeface=""/>
        <a:cs typeface="Arial"/>
      </a:majorFont>
      <a:minorFont>
        <a:latin typeface="Garamond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>
          <a:prstShdw prst="shdw17" dist="17961" dir="2700000">
            <a:schemeClr val="tx1">
              <a:gamma/>
              <a:shade val="60000"/>
              <a:invGamma/>
            </a:schemeClr>
          </a:prst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>
          <a:prstShdw prst="shdw17" dist="17961" dir="2700000">
            <a:schemeClr val="tx1">
              <a:gamma/>
              <a:shade val="60000"/>
              <a:invGamma/>
            </a:schemeClr>
          </a:prst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Течение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чение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2173</TotalTime>
  <Words>988</Words>
  <Application>Microsoft Office PowerPoint</Application>
  <PresentationFormat>Экран (4:3)</PresentationFormat>
  <Paragraphs>158</Paragraphs>
  <Slides>35</Slides>
  <Notes>3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7" baseType="lpstr">
      <vt:lpstr>Течение</vt:lpstr>
      <vt:lpstr>Диаграмма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Рождаемость и смертность в РФ у жителей городской и сельской местности (на 100 тыс. населения)</vt:lpstr>
      <vt:lpstr>Особенности демографического кризиса в России (2002-2016 годы)</vt:lpstr>
      <vt:lpstr>Число умерших в РФ (тыс. человек)</vt:lpstr>
      <vt:lpstr>Смертность по основным классам причин смертности в РФ (на 100 тыс. человек) </vt:lpstr>
      <vt:lpstr>Презентация PowerPoint</vt:lpstr>
      <vt:lpstr>Алкогольная смертность в России и в 10 странах Европы</vt:lpstr>
      <vt:lpstr>Алкогольная смертность в структуре общей смертности населения (на модели Заб.края)  </vt:lpstr>
      <vt:lpstr>Соотношение смертности мужчин и женщин в России с оценками потребления алкоголя  (Немцов А.В., 2007)</vt:lpstr>
      <vt:lpstr>Смертность мужчин трудоспособного возраста (в %)</vt:lpstr>
      <vt:lpstr>Смертность от внешних причин в РФ в 2016 году (на 100 тыс. населения)</vt:lpstr>
      <vt:lpstr>Показатели смертности от внешних причин в России (на 100 тыс. населения)</vt:lpstr>
      <vt:lpstr>Обнаружение алкоголя в крови умерших от некоторых внешних причин  </vt:lpstr>
      <vt:lpstr>Распространенность алкогольного поражения внутренних органов среди умерших пациентов в ЛПУ </vt:lpstr>
      <vt:lpstr>Динамика уровня самоубийств (на 100 тыс. населения)</vt:lpstr>
      <vt:lpstr>Смертность по причине самоубийств  в зависимости от места проживания (на 100 тыс., на примере Заб. края)</vt:lpstr>
      <vt:lpstr>Смертность населения по причине самоубийств среди мужчин и женщин трудоспособного возраста (на 100 тыс. , на примере Заб. края) </vt:lpstr>
      <vt:lpstr>Показатели криминальной агрессии в зависимости от уровня алкоголизации (в %)</vt:lpstr>
      <vt:lpstr>Смертность по причине случайных отравлений алкоголем в РФ и Забайкальском крае (на 100 тыс. населения)</vt:lpstr>
      <vt:lpstr>Вклад в укорочение интервальной продолжительности жизни одного случая смерти в РФ (в годах)</vt:lpstr>
      <vt:lpstr>Состояние психического здоровья подростков (по данным эпидемиологических исследований)</vt:lpstr>
      <vt:lpstr>Степень влияния факторов риска в сравниваемых группах призывников</vt:lpstr>
      <vt:lpstr>Презентация PowerPoint</vt:lpstr>
      <vt:lpstr>Инвалидность по психическим заболеваниям</vt:lpstr>
      <vt:lpstr>Презентация PowerPoint</vt:lpstr>
      <vt:lpstr>Презентация PowerPoint</vt:lpstr>
      <vt:lpstr>Что делать?</vt:lpstr>
      <vt:lpstr>Борьба с пьянством и  алкоголизмом</vt:lpstr>
      <vt:lpstr>Снижение спроса на алкоголь</vt:lpstr>
      <vt:lpstr>Презентация PowerPoint</vt:lpstr>
      <vt:lpstr>Благодарю за внимание!</vt:lpstr>
    </vt:vector>
  </TitlesOfParts>
  <Company>Дом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РОЛЬ ПОСЛЕДИПЛОМНОЙ ПОДГОТОВКИ ВРАЧА В СНИЖЕНИИ АЛКОГОЛЬНОЙ СМЕРТНОСТИ НАСЕЛЕНИЯ</dc:title>
  <dc:creator>Сахаровы</dc:creator>
  <cp:lastModifiedBy>User1</cp:lastModifiedBy>
  <cp:revision>174</cp:revision>
  <dcterms:created xsi:type="dcterms:W3CDTF">2011-05-03T10:28:43Z</dcterms:created>
  <dcterms:modified xsi:type="dcterms:W3CDTF">2017-02-13T06:54:18Z</dcterms:modified>
</cp:coreProperties>
</file>