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5.xml" ContentType="application/vnd.openxmlformats-officedocument.themeOverride+xml"/>
  <Override PartName="/ppt/notesSlides/notesSlide11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notesMasterIdLst>
    <p:notesMasterId r:id="rId29"/>
  </p:notesMasterIdLst>
  <p:sldIdLst>
    <p:sldId id="256" r:id="rId4"/>
    <p:sldId id="258" r:id="rId5"/>
    <p:sldId id="306" r:id="rId6"/>
    <p:sldId id="305" r:id="rId7"/>
    <p:sldId id="307" r:id="rId8"/>
    <p:sldId id="260" r:id="rId9"/>
    <p:sldId id="261" r:id="rId10"/>
    <p:sldId id="262" r:id="rId11"/>
    <p:sldId id="263" r:id="rId12"/>
    <p:sldId id="308" r:id="rId13"/>
    <p:sldId id="265" r:id="rId14"/>
    <p:sldId id="291" r:id="rId15"/>
    <p:sldId id="292" r:id="rId16"/>
    <p:sldId id="271" r:id="rId17"/>
    <p:sldId id="274" r:id="rId18"/>
    <p:sldId id="296" r:id="rId19"/>
    <p:sldId id="276" r:id="rId20"/>
    <p:sldId id="277" r:id="rId21"/>
    <p:sldId id="298" r:id="rId22"/>
    <p:sldId id="280" r:id="rId23"/>
    <p:sldId id="310" r:id="rId24"/>
    <p:sldId id="309" r:id="rId25"/>
    <p:sldId id="266" r:id="rId26"/>
    <p:sldId id="267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944" autoAdjust="0"/>
  </p:normalViewPr>
  <p:slideViewPr>
    <p:cSldViewPr>
      <p:cViewPr varScale="1">
        <p:scale>
          <a:sx n="49" d="100"/>
          <a:sy n="49" d="100"/>
        </p:scale>
        <p:origin x="1780" y="5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-40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5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6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520777384888268E-2"/>
          <c:y val="6.6981369354022394E-2"/>
          <c:w val="0.66164280611941173"/>
          <c:h val="0.8918403356417186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rgbClr val="DB422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DB-4474-BA85-C2E39E7491A7}"/>
              </c:ext>
            </c:extLst>
          </c:dPt>
          <c:dPt>
            <c:idx val="1"/>
            <c:bubble3D val="0"/>
            <c:spPr>
              <a:solidFill>
                <a:srgbClr val="00927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DB-4474-BA85-C2E39E7491A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DB-4474-BA85-C2E39E7491A7}"/>
              </c:ext>
            </c:extLst>
          </c:dPt>
          <c:dLbls>
            <c:dLbl>
              <c:idx val="0"/>
              <c:layout>
                <c:manualLayout>
                  <c:x val="1.792398606868768E-2"/>
                  <c:y val="-2.9394882050142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DB-4474-BA85-C2E39E7491A7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DB-4474-BA85-C2E39E7491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023557949877974"/>
          <c:y val="0.32359676085373229"/>
          <c:w val="0.19401166278212528"/>
          <c:h val="0.368001116407120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121615572125975"/>
          <c:y val="3.1123992758974494E-2"/>
          <c:w val="0.58755522262232296"/>
          <c:h val="0.88587869321709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56B-422C-B913-AE3DA8FC854D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309-4999-9CEC-68FEB6EFEC90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B1F-4A71-A086-2169806B7620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До 1 порции включительно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 и больше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Лист1!$B$2:$B$9</c:f>
              <c:numCache>
                <c:formatCode>#,##0</c:formatCode>
                <c:ptCount val="8"/>
                <c:pt idx="0">
                  <c:v>30</c:v>
                </c:pt>
                <c:pt idx="1">
                  <c:v>26</c:v>
                </c:pt>
                <c:pt idx="2">
                  <c:v>19</c:v>
                </c:pt>
                <c:pt idx="3">
                  <c:v>7</c:v>
                </c:pt>
                <c:pt idx="4">
                  <c:v>8</c:v>
                </c:pt>
                <c:pt idx="5">
                  <c:v>1</c:v>
                </c:pt>
                <c:pt idx="6">
                  <c:v>5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6B-422C-B913-AE3DA8FC85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58987776"/>
        <c:axId val="159257728"/>
      </c:barChart>
      <c:catAx>
        <c:axId val="158987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9257728"/>
        <c:crosses val="autoZero"/>
        <c:auto val="1"/>
        <c:lblAlgn val="ctr"/>
        <c:lblOffset val="100"/>
        <c:noMultiLvlLbl val="0"/>
      </c:catAx>
      <c:valAx>
        <c:axId val="159257728"/>
        <c:scaling>
          <c:orientation val="minMax"/>
        </c:scaling>
        <c:delete val="1"/>
        <c:axPos val="t"/>
        <c:numFmt formatCode="#,##0" sourceLinked="1"/>
        <c:majorTickMark val="none"/>
        <c:minorTickMark val="none"/>
        <c:tickLblPos val="nextTo"/>
        <c:crossAx val="158987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683264113110214E-2"/>
          <c:y val="0"/>
          <c:w val="0.36383680563518833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rgbClr val="DB422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D52A-49E5-9787-BEAB4DE0E4FC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2A-49E5-9787-BEAB4DE0E4FC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52A-49E5-9787-BEAB4DE0E4FC}"/>
              </c:ext>
            </c:extLst>
          </c:dPt>
          <c:dLbls>
            <c:dLbl>
              <c:idx val="0"/>
              <c:layout>
                <c:manualLayout>
                  <c:x val="4.48099651717192E-3"/>
                  <c:y val="4.89914700835709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52A-49E5-9787-BEAB4DE0E4FC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22</c:v>
                </c:pt>
                <c:pt idx="1">
                  <c:v>70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2A-49E5-9787-BEAB4DE0E4F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010129169135042"/>
          <c:y val="0.1858238461471764"/>
          <c:w val="0.3684725200242327"/>
          <c:h val="0.533177874985910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2.4218066491688537E-2"/>
          <c:y val="0"/>
          <c:w val="0.58611111111111092"/>
          <c:h val="0.97685185185185208"/>
        </c:manualLayout>
      </c:layout>
      <c:doughnutChart>
        <c:varyColors val="1"/>
        <c:ser>
          <c:idx val="0"/>
          <c:order val="0"/>
          <c:explosion val="2"/>
          <c:dPt>
            <c:idx val="0"/>
            <c:bubble3D val="0"/>
            <c:spPr>
              <a:solidFill>
                <a:srgbClr val="009A70"/>
              </a:solidFill>
            </c:spPr>
            <c:extLst>
              <c:ext xmlns:c16="http://schemas.microsoft.com/office/drawing/2014/chart" uri="{C3380CC4-5D6E-409C-BE32-E72D297353CC}">
                <c16:uniqueId val="{00000001-F617-471D-8793-982406C92D76}"/>
              </c:ext>
            </c:extLst>
          </c:dPt>
          <c:dPt>
            <c:idx val="1"/>
            <c:bubble3D val="0"/>
            <c:spPr>
              <a:solidFill>
                <a:srgbClr val="DB4227"/>
              </a:solidFill>
            </c:spPr>
            <c:extLst>
              <c:ext xmlns:c16="http://schemas.microsoft.com/office/drawing/2014/chart" uri="{C3380CC4-5D6E-409C-BE32-E72D297353CC}">
                <c16:uniqueId val="{00000003-F617-471D-8793-982406C92D76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F617-471D-8793-982406C92D7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Franklin Gothic Boo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Диаграммы!$B$805:$B$807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Диаграммы!$C$805:$C$807</c:f>
              <c:numCache>
                <c:formatCode>#,##0</c:formatCode>
                <c:ptCount val="3"/>
                <c:pt idx="0">
                  <c:v>17.464315701091518</c:v>
                </c:pt>
                <c:pt idx="1">
                  <c:v>75.566750629722932</c:v>
                </c:pt>
                <c:pt idx="2">
                  <c:v>6.9689336691855557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17-471D-8793-982406C92D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>
              <a:latin typeface="Franklin Gothic Book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6.1037594738795962E-2"/>
          <c:w val="0.97468168412083089"/>
          <c:h val="0.687071931947501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B422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7B9-41D6-9A33-16290AB9EF73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7B9-41D6-9A33-16290AB9EF73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посещал(а) врача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</c:v>
                </c:pt>
                <c:pt idx="1">
                  <c:v>71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B9-41D6-9A33-16290AB9EF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0"/>
        <c:axId val="129885696"/>
        <c:axId val="129887616"/>
      </c:barChart>
      <c:catAx>
        <c:axId val="12988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9887616"/>
        <c:crosses val="autoZero"/>
        <c:auto val="1"/>
        <c:lblAlgn val="ctr"/>
        <c:lblOffset val="100"/>
        <c:noMultiLvlLbl val="0"/>
      </c:catAx>
      <c:valAx>
        <c:axId val="129887616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12988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2204418990325778E-2"/>
          <c:y val="3.5799522673031034E-2"/>
          <c:w val="0.93559116201934844"/>
          <c:h val="0.783490383671337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6872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DB4227"/>
              </a:solidFill>
            </c:spPr>
            <c:extLst>
              <c:ext xmlns:c16="http://schemas.microsoft.com/office/drawing/2014/chart" uri="{C3380CC4-5D6E-409C-BE32-E72D297353CC}">
                <c16:uniqueId val="{00000001-3A36-45AE-AEBB-3EF0DC784660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A36-45AE-AEBB-3EF0DC7846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ysClr val="windowText" lastClr="000000"/>
                    </a:solidFill>
                    <a:latin typeface="Franklin Gothic Boo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Диаграммы!$B$897:$B$900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Не посещал(а) врача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Диаграммы!$C$897:$C$900</c:f>
              <c:numCache>
                <c:formatCode>#,##0</c:formatCode>
                <c:ptCount val="4"/>
                <c:pt idx="0">
                  <c:v>3.5264483627204029</c:v>
                </c:pt>
                <c:pt idx="1">
                  <c:v>67.674223341729643</c:v>
                </c:pt>
                <c:pt idx="2">
                  <c:v>27.79177162048699</c:v>
                </c:pt>
                <c:pt idx="3">
                  <c:v>1.0075566750629716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36-45AE-AEBB-3EF0DC7846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2"/>
        <c:axId val="93321856"/>
        <c:axId val="93323648"/>
      </c:barChart>
      <c:catAx>
        <c:axId val="93321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Franklin Gothic Book" pitchFamily="34" charset="0"/>
              </a:defRPr>
            </a:pPr>
            <a:endParaRPr lang="ru-RU"/>
          </a:p>
        </c:txPr>
        <c:crossAx val="93323648"/>
        <c:crosses val="autoZero"/>
        <c:auto val="1"/>
        <c:lblAlgn val="ctr"/>
        <c:lblOffset val="100"/>
        <c:noMultiLvlLbl val="0"/>
      </c:catAx>
      <c:valAx>
        <c:axId val="9332364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933218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69977091053664"/>
          <c:y val="0.10503560033290649"/>
          <c:w val="0.74300229089463365"/>
          <c:h val="0.8789123333274860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DB4227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003-4F2C-B4BD-9D527A5E3400}"/>
              </c:ext>
            </c:extLst>
          </c:dPt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Лист1!$B$1:$K$1</c:f>
              <c:strCache>
                <c:ptCount val="10"/>
                <c:pt idx="0">
                  <c:v>Всего</c:v>
                </c:pt>
                <c:pt idx="1">
                  <c:v>Муж.</c:v>
                </c:pt>
                <c:pt idx="2">
                  <c:v>Жен.</c:v>
                </c:pt>
                <c:pt idx="3">
                  <c:v>11 - 20</c:v>
                </c:pt>
                <c:pt idx="4">
                  <c:v>21 - 30</c:v>
                </c:pt>
                <c:pt idx="5">
                  <c:v>31 - 40</c:v>
                </c:pt>
                <c:pt idx="6">
                  <c:v>41 - 50</c:v>
                </c:pt>
                <c:pt idx="7">
                  <c:v>51 - 60</c:v>
                </c:pt>
                <c:pt idx="8">
                  <c:v>61 - 75</c:v>
                </c:pt>
                <c:pt idx="9">
                  <c:v>76 +</c:v>
                </c:pt>
              </c:strCache>
            </c:strRef>
          </c:cat>
          <c:val>
            <c:numRef>
              <c:f>Лист1!$B$2:$K$2</c:f>
              <c:numCache>
                <c:formatCode>General</c:formatCode>
                <c:ptCount val="10"/>
                <c:pt idx="0">
                  <c:v>73</c:v>
                </c:pt>
                <c:pt idx="1">
                  <c:v>77</c:v>
                </c:pt>
                <c:pt idx="2">
                  <c:v>69</c:v>
                </c:pt>
                <c:pt idx="3">
                  <c:v>40</c:v>
                </c:pt>
                <c:pt idx="4">
                  <c:v>84</c:v>
                </c:pt>
                <c:pt idx="5">
                  <c:v>80</c:v>
                </c:pt>
                <c:pt idx="6">
                  <c:v>81</c:v>
                </c:pt>
                <c:pt idx="7">
                  <c:v>77</c:v>
                </c:pt>
                <c:pt idx="8">
                  <c:v>65</c:v>
                </c:pt>
                <c:pt idx="9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03-4F2C-B4BD-9D527A5E3400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00927B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Лист1!$B$1:$K$1</c:f>
              <c:strCache>
                <c:ptCount val="10"/>
                <c:pt idx="0">
                  <c:v>Всего</c:v>
                </c:pt>
                <c:pt idx="1">
                  <c:v>Муж.</c:v>
                </c:pt>
                <c:pt idx="2">
                  <c:v>Жен.</c:v>
                </c:pt>
                <c:pt idx="3">
                  <c:v>11 - 20</c:v>
                </c:pt>
                <c:pt idx="4">
                  <c:v>21 - 30</c:v>
                </c:pt>
                <c:pt idx="5">
                  <c:v>31 - 40</c:v>
                </c:pt>
                <c:pt idx="6">
                  <c:v>41 - 50</c:v>
                </c:pt>
                <c:pt idx="7">
                  <c:v>51 - 60</c:v>
                </c:pt>
                <c:pt idx="8">
                  <c:v>61 - 75</c:v>
                </c:pt>
                <c:pt idx="9">
                  <c:v>76 +</c:v>
                </c:pt>
              </c:strCache>
            </c:strRef>
          </c:cat>
          <c:val>
            <c:numRef>
              <c:f>Лист1!$B$3:$K$3</c:f>
              <c:numCache>
                <c:formatCode>General</c:formatCode>
                <c:ptCount val="10"/>
                <c:pt idx="0">
                  <c:v>27</c:v>
                </c:pt>
                <c:pt idx="1">
                  <c:v>23</c:v>
                </c:pt>
                <c:pt idx="2">
                  <c:v>31</c:v>
                </c:pt>
                <c:pt idx="3">
                  <c:v>60</c:v>
                </c:pt>
                <c:pt idx="4">
                  <c:v>16</c:v>
                </c:pt>
                <c:pt idx="5">
                  <c:v>20</c:v>
                </c:pt>
                <c:pt idx="6">
                  <c:v>19</c:v>
                </c:pt>
                <c:pt idx="7">
                  <c:v>23</c:v>
                </c:pt>
                <c:pt idx="8">
                  <c:v>35</c:v>
                </c:pt>
                <c:pt idx="9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6C-499B-B342-79361F4DFE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43607680"/>
        <c:axId val="143609216"/>
      </c:barChart>
      <c:catAx>
        <c:axId val="1436076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609216"/>
        <c:crosses val="autoZero"/>
        <c:auto val="1"/>
        <c:lblAlgn val="ctr"/>
        <c:lblOffset val="100"/>
        <c:noMultiLvlLbl val="0"/>
      </c:catAx>
      <c:valAx>
        <c:axId val="143609216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4360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9145214923737474"/>
          <c:y val="1.8565188663247943E-2"/>
          <c:w val="0.12198586731038036"/>
          <c:h val="6.01334257207288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470320880136539"/>
          <c:y val="3.156459391905371E-2"/>
          <c:w val="0.5455528822786041"/>
          <c:h val="0.90529646022160148"/>
        </c:manualLayout>
      </c:layout>
      <c:doughnutChart>
        <c:varyColors val="1"/>
        <c:ser>
          <c:idx val="0"/>
          <c:order val="0"/>
          <c:tx>
            <c:strRef>
              <c:f>Диаграммы!$B$722</c:f>
              <c:strCache>
                <c:ptCount val="1"/>
                <c:pt idx="0">
                  <c:v>Когда-либо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rgbClr val="35578E"/>
              </a:solidFill>
            </c:spPr>
            <c:extLst>
              <c:ext xmlns:c16="http://schemas.microsoft.com/office/drawing/2014/chart" uri="{C3380CC4-5D6E-409C-BE32-E72D297353CC}">
                <c16:uniqueId val="{00000001-0839-4804-AABA-616EB622FFFC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0839-4804-AABA-616EB622FFFC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0839-4804-AABA-616EB622FFFC}"/>
              </c:ext>
            </c:extLst>
          </c:dPt>
          <c:dLbls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ysClr val="windowText" lastClr="000000"/>
                      </a:solidFill>
                      <a:latin typeface="Franklin Gothic Book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839-4804-AABA-616EB622FF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Franklin Gothic Boo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Диаграммы!$C$721:$E$721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Диаграммы!$C$722:$E$722</c:f>
              <c:numCache>
                <c:formatCode>#,##0</c:formatCode>
                <c:ptCount val="3"/>
                <c:pt idx="0">
                  <c:v>46.666666666666636</c:v>
                </c:pt>
                <c:pt idx="1">
                  <c:v>52.745098039215684</c:v>
                </c:pt>
                <c:pt idx="2">
                  <c:v>0.58823529411764686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839-4804-AABA-616EB622FF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6339752506625469"/>
          <c:y val="0.17251697320122814"/>
          <c:w val="0.23351603942537993"/>
          <c:h val="0.55656506958770358"/>
        </c:manualLayout>
      </c:layout>
      <c:overlay val="0"/>
      <c:txPr>
        <a:bodyPr/>
        <a:lstStyle/>
        <a:p>
          <a:pPr>
            <a:defRPr sz="1000">
              <a:latin typeface="Franklin Gothic Book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5526262128014"/>
          <c:y val="0.21802221628152427"/>
          <c:w val="0.79544737378719854"/>
          <c:h val="0.7659257478335739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Практически каждый день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003-4F2C-B4BD-9D527A5E3400}"/>
              </c:ext>
            </c:extLst>
          </c:dPt>
          <c:dLbls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6B1-435D-B12E-491DACE1A4FA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Лист1!$B$2:$J$2</c:f>
              <c:numCache>
                <c:formatCode>General</c:formatCode>
                <c:ptCount val="9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03-4F2C-B4BD-9D527A5E3400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4-5 раза в неделю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-1.808451134226409E-3"/>
                  <c:y val="-2.75555320242195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6B1-435D-B12E-491DACE1A4FA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Лист1!$B$3:$J$3</c:f>
              <c:numCache>
                <c:formatCode>General</c:formatCode>
                <c:ptCount val="9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6C-499B-B342-79361F4DFE31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2-3 раза в неделю</c:v>
                </c:pt>
              </c:strCache>
            </c:strRef>
          </c:tx>
          <c:spPr>
            <a:solidFill>
              <a:srgbClr val="E46C0A"/>
            </a:solidFill>
            <a:ln>
              <a:noFill/>
            </a:ln>
            <a:effectLst/>
          </c:spPr>
          <c:invertIfNegative val="0"/>
          <c:dLbls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6B1-435D-B12E-491DACE1A4FA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Лист1!$B$4:$J$4</c:f>
              <c:numCache>
                <c:formatCode>General</c:formatCode>
                <c:ptCount val="9"/>
                <c:pt idx="0">
                  <c:v>15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11</c:v>
                </c:pt>
                <c:pt idx="5">
                  <c:v>13</c:v>
                </c:pt>
                <c:pt idx="6">
                  <c:v>11</c:v>
                </c:pt>
                <c:pt idx="7">
                  <c:v>8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B1-435D-B12E-491DACE1A4FA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1 раз в неделю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Лист1!$B$5:$J$5</c:f>
              <c:numCache>
                <c:formatCode>General</c:formatCode>
                <c:ptCount val="9"/>
                <c:pt idx="0">
                  <c:v>26</c:v>
                </c:pt>
                <c:pt idx="1">
                  <c:v>12</c:v>
                </c:pt>
                <c:pt idx="2">
                  <c:v>18</c:v>
                </c:pt>
                <c:pt idx="3">
                  <c:v>19</c:v>
                </c:pt>
                <c:pt idx="4">
                  <c:v>21</c:v>
                </c:pt>
                <c:pt idx="5">
                  <c:v>23</c:v>
                </c:pt>
                <c:pt idx="6">
                  <c:v>16</c:v>
                </c:pt>
                <c:pt idx="7">
                  <c:v>18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B1-435D-B12E-491DACE1A4FA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2-3 раза в месяц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Лист1!$B$6:$J$6</c:f>
              <c:numCache>
                <c:formatCode>General</c:formatCode>
                <c:ptCount val="9"/>
                <c:pt idx="0">
                  <c:v>17</c:v>
                </c:pt>
                <c:pt idx="1">
                  <c:v>12</c:v>
                </c:pt>
                <c:pt idx="2">
                  <c:v>15</c:v>
                </c:pt>
                <c:pt idx="3">
                  <c:v>21</c:v>
                </c:pt>
                <c:pt idx="4">
                  <c:v>15</c:v>
                </c:pt>
                <c:pt idx="5">
                  <c:v>11</c:v>
                </c:pt>
                <c:pt idx="6">
                  <c:v>14</c:v>
                </c:pt>
                <c:pt idx="7">
                  <c:v>11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B1-435D-B12E-491DACE1A4FA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1 раз в месяц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Лист1!$B$7:$J$7</c:f>
              <c:numCache>
                <c:formatCode>General</c:formatCode>
                <c:ptCount val="9"/>
                <c:pt idx="0">
                  <c:v>13</c:v>
                </c:pt>
                <c:pt idx="1">
                  <c:v>19</c:v>
                </c:pt>
                <c:pt idx="2">
                  <c:v>12</c:v>
                </c:pt>
                <c:pt idx="3">
                  <c:v>19</c:v>
                </c:pt>
                <c:pt idx="4">
                  <c:v>16</c:v>
                </c:pt>
                <c:pt idx="5">
                  <c:v>18</c:v>
                </c:pt>
                <c:pt idx="6">
                  <c:v>17</c:v>
                </c:pt>
                <c:pt idx="7">
                  <c:v>13</c:v>
                </c:pt>
                <c:pt idx="8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B1-435D-B12E-491DACE1A4FA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Реже 1 раза в месяц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Лист1!$B$1:$J$1</c:f>
              <c:strCache>
                <c:ptCount val="9"/>
                <c:pt idx="0">
                  <c:v>Муж.</c:v>
                </c:pt>
                <c:pt idx="1">
                  <c:v>Жен.</c:v>
                </c:pt>
                <c:pt idx="2">
                  <c:v>11 - 20</c:v>
                </c:pt>
                <c:pt idx="3">
                  <c:v>21 - 30</c:v>
                </c:pt>
                <c:pt idx="4">
                  <c:v>31 - 40</c:v>
                </c:pt>
                <c:pt idx="5">
                  <c:v>41 - 50</c:v>
                </c:pt>
                <c:pt idx="6">
                  <c:v>51 - 60</c:v>
                </c:pt>
                <c:pt idx="7">
                  <c:v>61 - 75</c:v>
                </c:pt>
                <c:pt idx="8">
                  <c:v>76 +</c:v>
                </c:pt>
              </c:strCache>
            </c:strRef>
          </c:cat>
          <c:val>
            <c:numRef>
              <c:f>Лист1!$B$8:$J$8</c:f>
              <c:numCache>
                <c:formatCode>General</c:formatCode>
                <c:ptCount val="9"/>
                <c:pt idx="0">
                  <c:v>20</c:v>
                </c:pt>
                <c:pt idx="1">
                  <c:v>47</c:v>
                </c:pt>
                <c:pt idx="2">
                  <c:v>42</c:v>
                </c:pt>
                <c:pt idx="3">
                  <c:v>26</c:v>
                </c:pt>
                <c:pt idx="4">
                  <c:v>31</c:v>
                </c:pt>
                <c:pt idx="5">
                  <c:v>25</c:v>
                </c:pt>
                <c:pt idx="6">
                  <c:v>36</c:v>
                </c:pt>
                <c:pt idx="7">
                  <c:v>43</c:v>
                </c:pt>
                <c:pt idx="8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B1-435D-B12E-491DACE1A4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142009472"/>
        <c:axId val="142011008"/>
      </c:barChart>
      <c:catAx>
        <c:axId val="1420094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011008"/>
        <c:crosses val="autoZero"/>
        <c:auto val="1"/>
        <c:lblAlgn val="ctr"/>
        <c:lblOffset val="100"/>
        <c:noMultiLvlLbl val="0"/>
      </c:catAx>
      <c:valAx>
        <c:axId val="142011008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142009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6231404280817432"/>
          <c:y val="0"/>
          <c:w val="0.83587750605759936"/>
          <c:h val="0.161584868706344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4614129483814524"/>
          <c:y val="2.3148148148148147E-2"/>
          <c:w val="0.52330314960629898"/>
          <c:h val="0.9537037037037037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9A7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Диаграммы!$B$756:$B$762</c:f>
              <c:strCache>
                <c:ptCount val="7"/>
                <c:pt idx="0">
                  <c:v>до 10 лет включительно</c:v>
                </c:pt>
                <c:pt idx="1">
                  <c:v>11-14</c:v>
                </c:pt>
                <c:pt idx="2">
                  <c:v>15-17</c:v>
                </c:pt>
                <c:pt idx="3">
                  <c:v>18-20</c:v>
                </c:pt>
                <c:pt idx="4">
                  <c:v>21-25</c:v>
                </c:pt>
                <c:pt idx="5">
                  <c:v>26-34</c:v>
                </c:pt>
                <c:pt idx="6">
                  <c:v>35 и старше</c:v>
                </c:pt>
              </c:strCache>
            </c:strRef>
          </c:cat>
          <c:val>
            <c:numRef>
              <c:f>Диаграммы!$C$756:$C$762</c:f>
              <c:numCache>
                <c:formatCode>#,##0</c:formatCode>
                <c:ptCount val="7"/>
                <c:pt idx="0">
                  <c:v>3.0069930069930071</c:v>
                </c:pt>
                <c:pt idx="1">
                  <c:v>8.1818181818181746</c:v>
                </c:pt>
                <c:pt idx="2">
                  <c:v>35.244755244755268</c:v>
                </c:pt>
                <c:pt idx="3">
                  <c:v>37.412587412587392</c:v>
                </c:pt>
                <c:pt idx="4">
                  <c:v>10.48951048951049</c:v>
                </c:pt>
                <c:pt idx="5">
                  <c:v>2.9370629370629371</c:v>
                </c:pt>
                <c:pt idx="6">
                  <c:v>0.48951048951048975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8F-4EF3-A0D3-ADECBEDC6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294656"/>
        <c:axId val="144296192"/>
      </c:barChart>
      <c:catAx>
        <c:axId val="1442946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44296192"/>
        <c:crosses val="autoZero"/>
        <c:auto val="1"/>
        <c:lblAlgn val="ctr"/>
        <c:lblOffset val="100"/>
        <c:noMultiLvlLbl val="0"/>
      </c:catAx>
      <c:valAx>
        <c:axId val="144296192"/>
        <c:scaling>
          <c:orientation val="minMax"/>
        </c:scaling>
        <c:delete val="1"/>
        <c:axPos val="t"/>
        <c:numFmt formatCode="#,##0" sourceLinked="1"/>
        <c:majorTickMark val="out"/>
        <c:minorTickMark val="none"/>
        <c:tickLblPos val="nextTo"/>
        <c:crossAx val="1442946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0048108988322179"/>
          <c:y val="1.5873015873015879E-2"/>
          <c:w val="0.57405600669879286"/>
          <c:h val="0.980158730158730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339966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D7-4E72-9D33-4AE26BB9800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до 10 лет включительно</c:v>
                </c:pt>
                <c:pt idx="1">
                  <c:v>11-14</c:v>
                </c:pt>
                <c:pt idx="2">
                  <c:v>15-17</c:v>
                </c:pt>
                <c:pt idx="3">
                  <c:v>18-20</c:v>
                </c:pt>
                <c:pt idx="4">
                  <c:v>21-25</c:v>
                </c:pt>
                <c:pt idx="5">
                  <c:v>26-34</c:v>
                </c:pt>
                <c:pt idx="6">
                  <c:v>35 и старше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Лист1!$B$2:$B$9</c:f>
              <c:numCache>
                <c:formatCode>#,##0</c:formatCode>
                <c:ptCount val="8"/>
                <c:pt idx="0">
                  <c:v>2.1956087824351287</c:v>
                </c:pt>
                <c:pt idx="1">
                  <c:v>10.046573519627419</c:v>
                </c:pt>
                <c:pt idx="2">
                  <c:v>33.732534930139806</c:v>
                </c:pt>
                <c:pt idx="3">
                  <c:v>36.061210911510315</c:v>
                </c:pt>
                <c:pt idx="4">
                  <c:v>10.379241516966077</c:v>
                </c:pt>
                <c:pt idx="5">
                  <c:v>1.7964071856287434</c:v>
                </c:pt>
                <c:pt idx="6">
                  <c:v>0.39920159680638728</c:v>
                </c:pt>
                <c:pt idx="7">
                  <c:v>5.3892215568862278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D7-4E72-9D33-4AE26BB980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42162176"/>
        <c:axId val="142163968"/>
      </c:barChart>
      <c:catAx>
        <c:axId val="1421621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42163968"/>
        <c:crosses val="autoZero"/>
        <c:auto val="1"/>
        <c:lblAlgn val="ctr"/>
        <c:lblOffset val="100"/>
        <c:noMultiLvlLbl val="0"/>
      </c:catAx>
      <c:valAx>
        <c:axId val="142163968"/>
        <c:scaling>
          <c:orientation val="minMax"/>
        </c:scaling>
        <c:delete val="1"/>
        <c:axPos val="t"/>
        <c:numFmt formatCode="#,##0" sourceLinked="1"/>
        <c:majorTickMark val="none"/>
        <c:minorTickMark val="none"/>
        <c:tickLblPos val="nextTo"/>
        <c:crossAx val="14216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1121615572125975"/>
          <c:y val="3.1123992758974494E-2"/>
          <c:w val="0.58755522262232296"/>
          <c:h val="0.885878693217093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56B-422C-B913-AE3DA8FC854D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309-4999-9CEC-68FEB6EFEC90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B1F-4A71-A086-2169806B7620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До 10 лет включительно</c:v>
                </c:pt>
                <c:pt idx="1">
                  <c:v>11 - 14</c:v>
                </c:pt>
                <c:pt idx="2">
                  <c:v>15-17</c:v>
                </c:pt>
                <c:pt idx="3">
                  <c:v>18-20</c:v>
                </c:pt>
                <c:pt idx="4">
                  <c:v>21-25</c:v>
                </c:pt>
                <c:pt idx="5">
                  <c:v>26-34</c:v>
                </c:pt>
                <c:pt idx="6">
                  <c:v>35 и старше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Лист1!$B$2:$B$9</c:f>
              <c:numCache>
                <c:formatCode>#,##0</c:formatCode>
                <c:ptCount val="8"/>
                <c:pt idx="0">
                  <c:v>3</c:v>
                </c:pt>
                <c:pt idx="1">
                  <c:v>9</c:v>
                </c:pt>
                <c:pt idx="2">
                  <c:v>33</c:v>
                </c:pt>
                <c:pt idx="3">
                  <c:v>34</c:v>
                </c:pt>
                <c:pt idx="4">
                  <c:v>9</c:v>
                </c:pt>
                <c:pt idx="5">
                  <c:v>2</c:v>
                </c:pt>
                <c:pt idx="6">
                  <c:v>1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6B-422C-B913-AE3DA8FC85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42211328"/>
        <c:axId val="142098432"/>
      </c:barChart>
      <c:catAx>
        <c:axId val="1422113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098432"/>
        <c:crosses val="autoZero"/>
        <c:auto val="1"/>
        <c:lblAlgn val="ctr"/>
        <c:lblOffset val="100"/>
        <c:noMultiLvlLbl val="0"/>
      </c:catAx>
      <c:valAx>
        <c:axId val="142098432"/>
        <c:scaling>
          <c:orientation val="minMax"/>
        </c:scaling>
        <c:delete val="1"/>
        <c:axPos val="t"/>
        <c:numFmt formatCode="#,##0" sourceLinked="1"/>
        <c:majorTickMark val="none"/>
        <c:minorTickMark val="none"/>
        <c:tickLblPos val="nextTo"/>
        <c:crossAx val="142211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4597462817147865"/>
          <c:y val="1.8518518518518524E-2"/>
          <c:w val="0.52346981627296563"/>
          <c:h val="0.9537037037037037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9A70"/>
            </a:solidFill>
          </c:spPr>
          <c:invertIfNegative val="0"/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FDA-4B23-995F-6FD8A8F3B02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Диаграммы!$B$790:$B$797</c:f>
              <c:strCache>
                <c:ptCount val="8"/>
                <c:pt idx="0">
                  <c:v>до 1 порции включительно</c:v>
                </c:pt>
                <c:pt idx="1">
                  <c:v>2 порции</c:v>
                </c:pt>
                <c:pt idx="2">
                  <c:v>3 порции</c:v>
                </c:pt>
                <c:pt idx="3">
                  <c:v>4 порции</c:v>
                </c:pt>
                <c:pt idx="4">
                  <c:v>5 порций</c:v>
                </c:pt>
                <c:pt idx="5">
                  <c:v>6 порций</c:v>
                </c:pt>
                <c:pt idx="6">
                  <c:v>7 и больше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Диаграммы!$C$790:$C$797</c:f>
              <c:numCache>
                <c:formatCode>#,##0</c:formatCode>
                <c:ptCount val="8"/>
                <c:pt idx="0">
                  <c:v>30.394626364399663</c:v>
                </c:pt>
                <c:pt idx="1">
                  <c:v>29.051217464315705</c:v>
                </c:pt>
                <c:pt idx="2">
                  <c:v>17.296389588581011</c:v>
                </c:pt>
                <c:pt idx="3">
                  <c:v>6.9689336691855557</c:v>
                </c:pt>
                <c:pt idx="4">
                  <c:v>7.8085642317380355</c:v>
                </c:pt>
                <c:pt idx="5">
                  <c:v>2.686817800167927</c:v>
                </c:pt>
                <c:pt idx="6">
                  <c:v>3.8623005877413945</c:v>
                </c:pt>
                <c:pt idx="7">
                  <c:v>1.9311502938706968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DA-4B23-995F-6FD8A8F3B0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4"/>
        <c:axId val="158836992"/>
        <c:axId val="158851072"/>
      </c:barChart>
      <c:catAx>
        <c:axId val="1588369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158851072"/>
        <c:crosses val="autoZero"/>
        <c:auto val="1"/>
        <c:lblAlgn val="ctr"/>
        <c:lblOffset val="100"/>
        <c:noMultiLvlLbl val="0"/>
      </c:catAx>
      <c:valAx>
        <c:axId val="158851072"/>
        <c:scaling>
          <c:orientation val="minMax"/>
        </c:scaling>
        <c:delete val="1"/>
        <c:axPos val="t"/>
        <c:numFmt formatCode="#,##0" sourceLinked="1"/>
        <c:majorTickMark val="out"/>
        <c:minorTickMark val="none"/>
        <c:tickLblPos val="nextTo"/>
        <c:crossAx val="1588369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39133992338527"/>
          <c:y val="1.0018463780355457E-4"/>
          <c:w val="0.60460866007661473"/>
          <c:h val="0.9801587301587301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8080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BB-478B-BA4D-4EC9683D91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до 1 порции включительно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 и больше</c:v>
                </c:pt>
                <c:pt idx="7">
                  <c:v>затрудняюсь ответить</c:v>
                </c:pt>
              </c:strCache>
            </c:strRef>
          </c:cat>
          <c:val>
            <c:numRef>
              <c:f>Лист1!$B$2:$B$9</c:f>
              <c:numCache>
                <c:formatCode>#,##0</c:formatCode>
                <c:ptCount val="8"/>
                <c:pt idx="0">
                  <c:v>34.464404524284745</c:v>
                </c:pt>
                <c:pt idx="1">
                  <c:v>25.216234198270133</c:v>
                </c:pt>
                <c:pt idx="2">
                  <c:v>15.369261477045915</c:v>
                </c:pt>
                <c:pt idx="3">
                  <c:v>5.9214903526280773</c:v>
                </c:pt>
                <c:pt idx="4">
                  <c:v>5.3892215568862278</c:v>
                </c:pt>
                <c:pt idx="5">
                  <c:v>1.4637391882900852</c:v>
                </c:pt>
                <c:pt idx="6">
                  <c:v>4.8569527611443783</c:v>
                </c:pt>
                <c:pt idx="7">
                  <c:v>7.3186959414504305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BB-478B-BA4D-4EC9683D91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58937088"/>
        <c:axId val="158938624"/>
      </c:barChart>
      <c:catAx>
        <c:axId val="1589370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58938624"/>
        <c:crosses val="autoZero"/>
        <c:auto val="1"/>
        <c:lblAlgn val="ctr"/>
        <c:lblOffset val="100"/>
        <c:noMultiLvlLbl val="0"/>
      </c:catAx>
      <c:valAx>
        <c:axId val="158938624"/>
        <c:scaling>
          <c:orientation val="minMax"/>
        </c:scaling>
        <c:delete val="1"/>
        <c:axPos val="t"/>
        <c:numFmt formatCode="#,##0" sourceLinked="1"/>
        <c:majorTickMark val="none"/>
        <c:minorTickMark val="none"/>
        <c:tickLblPos val="nextTo"/>
        <c:crossAx val="15893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0.07901</cdr:x>
      <cdr:y>0.19298</cdr:y>
    </cdr:from>
    <cdr:to>
      <cdr:x>0.13631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54856" y="792088"/>
          <a:ext cx="402371" cy="331236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0.03076</cdr:x>
      <cdr:y>0.36842</cdr:y>
    </cdr:from>
    <cdr:to>
      <cdr:x>0.89836</cdr:x>
      <cdr:y>0.36842</cdr:y>
    </cdr:to>
    <cdr:cxnSp macro="">
      <cdr:nvCxnSpPr>
        <cdr:cNvPr id="4" name="Прямая соединительная линия 3"/>
        <cdr:cNvCxnSpPr/>
      </cdr:nvCxnSpPr>
      <cdr:spPr>
        <a:xfrm xmlns:a="http://schemas.openxmlformats.org/drawingml/2006/main">
          <a:off x="216024" y="1512168"/>
          <a:ext cx="609275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50000"/>
            </a:schemeClr>
          </a:solidFill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0.03076</cdr:x>
      <cdr:y>0.08772</cdr:y>
    </cdr:from>
    <cdr:to>
      <cdr:x>0.90233</cdr:x>
      <cdr:y>0.19298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216024" y="360040"/>
          <a:ext cx="6120680" cy="432048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17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0.04102</cdr:x>
      <cdr:y>0.21875</cdr:y>
    </cdr:from>
    <cdr:to>
      <cdr:x>0.09648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8032" y="976609"/>
          <a:ext cx="389524" cy="348788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0.02051</cdr:x>
      <cdr:y>0.3871</cdr:y>
    </cdr:from>
    <cdr:to>
      <cdr:x>1</cdr:x>
      <cdr:y>0.39063</cdr:y>
    </cdr:to>
    <cdr:cxnSp macro="">
      <cdr:nvCxnSpPr>
        <cdr:cNvPr id="4" name="Прямая соединительная линия 3"/>
        <cdr:cNvCxnSpPr/>
      </cdr:nvCxnSpPr>
      <cdr:spPr>
        <a:xfrm xmlns:a="http://schemas.openxmlformats.org/drawingml/2006/main">
          <a:off x="144016" y="1728192"/>
          <a:ext cx="6878568" cy="1575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50000"/>
            </a:schemeClr>
          </a:solidFill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B80EA-DE06-48B7-9AA1-3B4642A94E5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1BEA9-83F8-4145-916B-97A3CA4B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4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/>
              <a:t>Источник информации?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BAD8646-288A-442C-B6E2-F4953147EED0}" type="slidenum">
              <a:rPr lang="ru-RU">
                <a:solidFill>
                  <a:prstClr val="black"/>
                </a:solidFill>
              </a:rPr>
              <a:pPr eaLnBrk="1" hangingPunct="1"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20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Все большее число россиян стало сомневаться в качестве потребляемого алкоголя. В настоящее время практически каждый пятый сомневается в происхождении</a:t>
            </a:r>
            <a:r>
              <a:rPr lang="ru-RU" baseline="0" dirty="0"/>
              <a:t> алкоголя. Доля указанных респондентов за последние 3 года увеличилась с 17 до 22%. </a:t>
            </a:r>
            <a:r>
              <a:rPr lang="ru-RU" dirty="0"/>
              <a:t>Подавляющее большинство (76-70%) отметили, что не сталкивались с такой ситуацией, ещё 7-8% затруднились с ответом. Чаще других об алкогольных напитках сомнительного качества говорили респонденты, потребляющие преимущественно крепкий алкоголь.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47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2014 году порядка 4% участников опроса, потребляющих алкоголь в настоящее время, указали, что в течение последнего года им было рекомендовано отказаться от этой вредной привычки по состоянию здоровья. В то же время 68% опрошенных также указали, что посещали врача в этот период, но не получили такой рекомендации. К 2016 году число врачебных рекомендаций о</a:t>
            </a:r>
            <a:r>
              <a:rPr lang="ru-RU" baseline="0" dirty="0"/>
              <a:t> необходимости отказа от потребления алкоголя увеличилось в 2 раза и достигло 8%.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88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4836E4-BE45-412D-A08C-F57A344A4CFA}" type="slidenum">
              <a:rPr lang="ru-RU"/>
              <a:pPr eaLnBrk="1" hangingPunct="1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120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6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baseline="0" dirty="0"/>
              <a:t> то же время </a:t>
            </a:r>
            <a:r>
              <a:rPr lang="ru-RU" dirty="0"/>
              <a:t>почти половина из не употреблявших алкоголь в течение года  (47-49%) потребляли алкоголь ранее, ещё 51-53% (16% от общей выборки) никогда не употребляли алкогольные напитки. Важно отметить, что по половозрастным характеристикам значимых различий между респондентами, потребляющими алкоголь, нет. В течение 3 лет исследования выявлено, что  около 40% респондентов в возрасте 11-20 лет имеют опыт потребления алкоголя в прошлом.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82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 регулярном употреблении алкоголя (не реже 1 раза в неделю) чаще говорили мужчины и респонденты в возрасте 30-60 лет. Такое распределение не изменилось за 3 года исследования.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2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Почти половина опрошенных россиян (45-46%) ответили, что впервые попробовали алкоголь в возрасте до 18 лет (каждый третий – 33-35% - в возрасте 15-17 лет). Наиболее распространенный ответ – 18-20 лет, его выбрали 34-37% участников опроса. В возрасте старше 21 года впервые попробовали алкогольную продукцию 13-11% респондентов.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F941B-5664-4A47-B8A3-D0E1C82BC731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0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Примечательно, что мужская аудитория опроса чаще называла возраст 15 - 17 лет, в то время как женская – 18-20 лет. Анализ распределения ответов внутри возрастных групп позволяет говорить о постепенной тенденции снижения возраста начала употребления алкоголя.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541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Каждый пятый россиян, употребляющий алкоголь (19%), предпочитает напитки средней крепости. Крепкие алкогольные напитки употребляют 27% населения (преимущественного мужчины и респонденты старше 40 лет). Отмечено увеличение доли мужчин, потребляющих крепкие алкогольные напитки на 3% (с 34 до 37%), за счет возрастной группы 61-75 лет.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1BEA9-83F8-4145-916B-97A3CA4BE4E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05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Порядка 30-34% респондентов, употребляющих алкоголь в настоящее время, как правило, ограничиваются одной порцией  напитка. Такая же доля опрошенных (26-29%) ответили, что выпивают две порции алкоголя за один раз. Ещё 17-19% - потребляют 3 единицы. Настораживает факт употребления 4 и более порций алкогольных напитков за один раз, свидетельствующий о предрасположенности к развитию алкогольной зависимости.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F941B-5664-4A47-B8A3-D0E1C82BC731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089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1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04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1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15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99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87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21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34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1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45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50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70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60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442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02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F2125-6075-4918-9F66-A4FBD6CDE0C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40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AE65-3328-4AAC-9F77-B1BF5E70476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63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E9F95-58CE-496E-991C-99F7AF9A443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792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698D-C61A-40CF-8603-9B94179B6AB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1746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C2A71-CE66-4A46-B911-3BAC329A79F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65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B7E6-5B7F-4F3F-A13B-183D7C8209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414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157F-DCF0-4D5E-B091-E8507FF8EB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Хорда 4"/>
          <p:cNvSpPr/>
          <p:nvPr userDrawn="1"/>
        </p:nvSpPr>
        <p:spPr>
          <a:xfrm>
            <a:off x="8490858" y="5987147"/>
            <a:ext cx="653142" cy="870857"/>
          </a:xfrm>
          <a:prstGeom prst="chord">
            <a:avLst>
              <a:gd name="adj1" fmla="val 5053625"/>
              <a:gd name="adj2" fmla="val 91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63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3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853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33306-4F9B-4E5F-A4CE-58C3C92D66C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496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0F0B-1FF0-4075-9F0F-ECE863A9133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74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580D-CE87-4D18-9E40-61673939940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800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4BA-C02B-4678-9E9D-3D555D367A1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751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Хорда 6"/>
          <p:cNvSpPr/>
          <p:nvPr userDrawn="1"/>
        </p:nvSpPr>
        <p:spPr>
          <a:xfrm>
            <a:off x="8479386" y="6138000"/>
            <a:ext cx="664615" cy="720000"/>
          </a:xfrm>
          <a:prstGeom prst="chord">
            <a:avLst>
              <a:gd name="adj1" fmla="val 5053625"/>
              <a:gd name="adj2" fmla="val 91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63">
              <a:solidFill>
                <a:prstClr val="white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157F-DCF0-4D5E-B091-E8507FF8EBC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949008" y="6315440"/>
            <a:ext cx="2057400" cy="365125"/>
          </a:xfrm>
        </p:spPr>
        <p:txBody>
          <a:bodyPr/>
          <a:lstStyle>
            <a:lvl1pPr>
              <a:defRPr sz="1463" b="1">
                <a:solidFill>
                  <a:schemeClr val="bg1"/>
                </a:solidFill>
              </a:defRPr>
            </a:lvl1pPr>
          </a:lstStyle>
          <a:p>
            <a:fld id="{A39458A0-9ECA-4352-B081-B11B67B69B2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80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4967-7C01-4E5D-87BF-F21A31E1D05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2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71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7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37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9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3D065-576E-4EF9-A69C-309C4CCB2555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727C4-C87D-45B1-8A46-8906E6C5F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3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7E0B-856C-49D4-9679-47F23AF1B12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C02C4-9FB1-41C9-AA5D-618AAF6C70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1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2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73399-C520-42DA-B80D-46949DD9AD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2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9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5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152128"/>
          </a:xfrm>
        </p:spPr>
        <p:txBody>
          <a:bodyPr>
            <a:normAutofit/>
          </a:bodyPr>
          <a:lstStyle/>
          <a:p>
            <a:r>
              <a:rPr lang="ru-RU" sz="2800" dirty="0"/>
              <a:t>Экономические аспекты медико-социальных последствий алкоголизма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Ягудина Р.И. – главный научный сотрудник Национального НИИ общественного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483921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dirty="0"/>
              <a:t>Ежегодные потери государства по причине смерти рабочей силы от злоупотребления алкоголем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155236"/>
              </p:ext>
            </p:extLst>
          </p:nvPr>
        </p:nvGraphicFramePr>
        <p:xfrm>
          <a:off x="467544" y="1484784"/>
          <a:ext cx="8229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Показатели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2009 год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2014 год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Численность экономически активного населения (ЭАН),</a:t>
                      </a:r>
                      <a:r>
                        <a:rPr lang="ru-RU" sz="1800" baseline="0" dirty="0"/>
                        <a:t> чел.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75 694 000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75 428 000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Число смертных случаев от 7 причин,</a:t>
                      </a:r>
                      <a:r>
                        <a:rPr lang="ru-RU" sz="1800" baseline="0" dirty="0"/>
                        <a:t> связанных с алкоголем (Росстат)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68 600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52 800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Доля от ЭАН,</a:t>
                      </a:r>
                      <a:r>
                        <a:rPr lang="ru-RU" sz="1800" baseline="0" dirty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0,09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0,07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ВВП в текущих ценах, млрд.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38 807,2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77 945,1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ВВП на душу населения в текущих ценах,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271 949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531 258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/>
                        <a:t>Экономические потери, 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18 655,7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28 050,4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Доля от ВВП,%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0,042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0,035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Число предотвратимых смертей (экспертное мнение)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500 000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Доля от ЭАН,</a:t>
                      </a:r>
                      <a:r>
                        <a:rPr lang="ru-RU" sz="1800" baseline="0" dirty="0">
                          <a:solidFill>
                            <a:srgbClr val="C00000"/>
                          </a:solidFill>
                        </a:rPr>
                        <a:t> %</a:t>
                      </a:r>
                      <a:endParaRPr lang="ru-RU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0,6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Экономические потери, млн.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265 629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Доля от ВВП,%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C00000"/>
                          </a:solidFill>
                        </a:rPr>
                        <a:t>0,3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33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263"/>
            <a:ext cx="8856984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722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/>
              <a:t>Методология и дизайн исследования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24744"/>
            <a:ext cx="770485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ЦЕЛЬ ИССЛЕДОВАНИЯ:</a:t>
            </a:r>
            <a:endParaRPr lang="en-US" b="1" dirty="0">
              <a:solidFill>
                <a:srgbClr val="00A186"/>
              </a:solidFill>
              <a:latin typeface="Arial Narrow" pitchFamily="34" charset="0"/>
              <a:ea typeface="Times New Roman"/>
              <a:cs typeface="Arial" pitchFamily="34" charset="0"/>
            </a:endParaRPr>
          </a:p>
          <a:p>
            <a:pPr marL="260550" lvl="1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Изучение характера и особенностей образа жизни россиян, для получения актуальной информации о рисках здоровья человека</a:t>
            </a:r>
          </a:p>
          <a:p>
            <a:pPr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МЕТОД СБОРА ДАННЫХ:</a:t>
            </a:r>
          </a:p>
          <a:p>
            <a:pPr marL="271463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Личное интервью по месту жительства респондента (квартирный опрос)</a:t>
            </a:r>
          </a:p>
          <a:p>
            <a:pPr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ВЫБОРКА:</a:t>
            </a:r>
            <a:endParaRPr lang="en-US" sz="1600" b="1" dirty="0">
              <a:solidFill>
                <a:srgbClr val="00A186"/>
              </a:solidFill>
              <a:latin typeface="Arial Narrow" pitchFamily="34" charset="0"/>
              <a:ea typeface="Times New Roman"/>
              <a:cs typeface="Arial" pitchFamily="34" charset="0"/>
            </a:endParaRPr>
          </a:p>
          <a:p>
            <a:pPr marL="271463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Многоступенчатая, стратифицированная, территориальная, случайная, репрезентирующая население Российской Федерации старше 11 лет по полу, возрасту, образованию и типу населенного пункта. Объем выборки 1695 человек. Статистическая погрешность не превышает +/- 3,5%</a:t>
            </a:r>
          </a:p>
          <a:p>
            <a:pPr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ГЕОГРАФИЯ ИССЛЕДОВАНИЯ:</a:t>
            </a:r>
          </a:p>
          <a:p>
            <a:pPr marL="271463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9 Федеральных округов, 46 субъектов страны, 130 населенных пунктов</a:t>
            </a:r>
          </a:p>
          <a:p>
            <a:pPr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СРОКИ ПРОВЕДЕНИЯ ПОЛЕВЫХ РАБОТ:</a:t>
            </a:r>
          </a:p>
          <a:p>
            <a:pPr marL="271463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Июль-август 2014-2015-2016 годы</a:t>
            </a:r>
          </a:p>
          <a:p>
            <a:pPr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sz="1600" b="1" dirty="0">
                <a:solidFill>
                  <a:srgbClr val="00A186"/>
                </a:solidFill>
                <a:latin typeface="Arial Narrow" pitchFamily="34" charset="0"/>
                <a:ea typeface="Times New Roman"/>
                <a:cs typeface="Arial" pitchFamily="34" charset="0"/>
              </a:rPr>
              <a:t>МЕТОДИКА АНАЛИЗА ДАННЫХ:</a:t>
            </a:r>
          </a:p>
          <a:p>
            <a:pPr marL="271463" algn="just">
              <a:spcBef>
                <a:spcPts val="600"/>
              </a:spcBef>
              <a:buClr>
                <a:schemeClr val="accent6">
                  <a:lumMod val="75000"/>
                </a:schemeClr>
              </a:buClr>
              <a:buSzPct val="100000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Times New Roman"/>
                <a:cs typeface="Arial" pitchFamily="34" charset="0"/>
              </a:rPr>
              <a:t>Методики расчета индексов, применяемые ВОЗ, при анализе первичных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1197507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4725" t="9240" r="33145" b="5081"/>
          <a:stretch>
            <a:fillRect/>
          </a:stretch>
        </p:blipFill>
        <p:spPr bwMode="auto">
          <a:xfrm>
            <a:off x="2" y="3717032"/>
            <a:ext cx="464400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780" y="-6350"/>
            <a:ext cx="4645025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35576" t="15172" r="36611" b="15142"/>
          <a:stretch/>
        </p:blipFill>
        <p:spPr bwMode="auto">
          <a:xfrm>
            <a:off x="2" y="0"/>
            <a:ext cx="4618778" cy="3717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3598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000" kern="0" dirty="0"/>
              <a:t>ПОТРЕБЛЕНИЕ АЛКОГОЛЯ КАК ФАКТОР РИСКА ДЛЯ ЗДОРОВЬЯ</a:t>
            </a:r>
            <a:endParaRPr lang="ru-RU" sz="20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85720" y="1052736"/>
            <a:ext cx="7786742" cy="5519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0479954"/>
              </p:ext>
            </p:extLst>
          </p:nvPr>
        </p:nvGraphicFramePr>
        <p:xfrm>
          <a:off x="5076056" y="1085136"/>
          <a:ext cx="3566199" cy="169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131840" y="764704"/>
            <a:ext cx="2286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Скажите, в принципе когда-либо Вы употребляли хотя бы одну единицу алкоголя любой крепости?</a:t>
            </a:r>
          </a:p>
          <a:p>
            <a:r>
              <a:rPr lang="ru-RU" sz="1400" dirty="0"/>
              <a:t>В % от тех, кто не употреблял алкоголь за последний год, закрытый вопрос, один ответ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860392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2014</a:t>
            </a: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504057075"/>
              </p:ext>
            </p:extLst>
          </p:nvPr>
        </p:nvGraphicFramePr>
        <p:xfrm>
          <a:off x="285720" y="3068960"/>
          <a:ext cx="8534752" cy="3624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260491865"/>
              </p:ext>
            </p:extLst>
          </p:nvPr>
        </p:nvGraphicFramePr>
        <p:xfrm>
          <a:off x="107505" y="1113326"/>
          <a:ext cx="2862064" cy="1769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092280" y="2780928"/>
            <a:ext cx="2048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801806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000" b="1" kern="0" dirty="0"/>
              <a:t>ПОТРЕБЛЕНИЕ АЛКОГОЛЯ КАК ФАКТОР РИСКА ДЛЯ ЗДОРОВЬЯ</a:t>
            </a:r>
            <a:endParaRPr lang="ru-RU" sz="2000" b="1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85720" y="764705"/>
            <a:ext cx="7786742" cy="5807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Обычно в течение недели как часто Вы употребляете/ потребляли раньше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алкогольные напитки любой крепости?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В % от тех, кто употребляет / употреблял алкоголь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05597791"/>
              </p:ext>
            </p:extLst>
          </p:nvPr>
        </p:nvGraphicFramePr>
        <p:xfrm>
          <a:off x="1763688" y="3861048"/>
          <a:ext cx="698477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217" y="2133575"/>
            <a:ext cx="1547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2014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25" y="1541239"/>
            <a:ext cx="6894115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7504" y="5085184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149927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90" y="260648"/>
            <a:ext cx="8335836" cy="903631"/>
          </a:xfrm>
        </p:spPr>
        <p:txBody>
          <a:bodyPr>
            <a:noAutofit/>
          </a:bodyPr>
          <a:lstStyle/>
          <a:p>
            <a:pPr algn="ctr">
              <a:spcBef>
                <a:spcPts val="100"/>
              </a:spcBef>
              <a:spcAft>
                <a:spcPts val="400"/>
              </a:spcAft>
            </a:pPr>
            <a:r>
              <a:rPr lang="ru-RU" sz="1800" b="1" dirty="0">
                <a:latin typeface="Franklin Gothic Book"/>
                <a:ea typeface="MS Mincho"/>
                <a:cs typeface="Times New Roman"/>
              </a:rPr>
              <a:t>В каком возрасте Вы впервые попробовали алкогольные напитки? </a:t>
            </a:r>
            <a:r>
              <a:rPr lang="ru-RU" sz="1800" dirty="0">
                <a:latin typeface="Franklin Gothic Book"/>
                <a:ea typeface="MS Mincho"/>
                <a:cs typeface="Times New Roman"/>
              </a:rPr>
              <a:t>Один ответ, % от тех, кто когда-либо или в настоящее время потребляли алкоголь, 11 +</a:t>
            </a:r>
            <a:endParaRPr 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3316414"/>
              </p:ext>
            </p:extLst>
          </p:nvPr>
        </p:nvGraphicFramePr>
        <p:xfrm>
          <a:off x="179512" y="1556792"/>
          <a:ext cx="439248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37061523"/>
              </p:ext>
            </p:extLst>
          </p:nvPr>
        </p:nvGraphicFramePr>
        <p:xfrm>
          <a:off x="4716016" y="1556792"/>
          <a:ext cx="430459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9"/>
          <p:cNvSpPr txBox="1"/>
          <p:nvPr/>
        </p:nvSpPr>
        <p:spPr>
          <a:xfrm>
            <a:off x="323528" y="1124744"/>
            <a:ext cx="1983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prstClr val="black"/>
                </a:solidFill>
              </a:rPr>
              <a:t>2014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288" y="110442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2015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79173139"/>
              </p:ext>
            </p:extLst>
          </p:nvPr>
        </p:nvGraphicFramePr>
        <p:xfrm>
          <a:off x="2051720" y="4293096"/>
          <a:ext cx="684076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4552" y="522920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550473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b="1" kern="0" dirty="0"/>
              <a:t>ПОТРЕБЛЕНИЕ АЛКОГОЛЯ КАК ФАКТОР РИСКА ДЛЯ ЗДОРОВЬЯ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52736"/>
            <a:ext cx="7786742" cy="551953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В каком возрасте Вы впервые попробовали алкогольные напитки?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В % от тех, кто употребляет / употреблял алкоголь в разрезе по полу и возрасту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375256"/>
              </p:ext>
            </p:extLst>
          </p:nvPr>
        </p:nvGraphicFramePr>
        <p:xfrm>
          <a:off x="1115618" y="4113122"/>
          <a:ext cx="7776863" cy="208995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396100">
                  <a:extLst>
                    <a:ext uri="{9D8B030D-6E8A-4147-A177-3AD203B41FA5}">
                      <a16:colId xmlns:a16="http://schemas.microsoft.com/office/drawing/2014/main" val="317262552"/>
                    </a:ext>
                  </a:extLst>
                </a:gridCol>
                <a:gridCol w="644987">
                  <a:extLst>
                    <a:ext uri="{9D8B030D-6E8A-4147-A177-3AD203B41FA5}">
                      <a16:colId xmlns:a16="http://schemas.microsoft.com/office/drawing/2014/main" val="2975905676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3716393725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702604304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397896808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1204691368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1598327802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484952705"/>
                    </a:ext>
                  </a:extLst>
                </a:gridCol>
                <a:gridCol w="726433">
                  <a:extLst>
                    <a:ext uri="{9D8B030D-6E8A-4147-A177-3AD203B41FA5}">
                      <a16:colId xmlns:a16="http://schemas.microsoft.com/office/drawing/2014/main" val="667047190"/>
                    </a:ext>
                  </a:extLst>
                </a:gridCol>
                <a:gridCol w="650745">
                  <a:extLst>
                    <a:ext uri="{9D8B030D-6E8A-4147-A177-3AD203B41FA5}">
                      <a16:colId xmlns:a16="http://schemas.microsoft.com/office/drawing/2014/main" val="898338424"/>
                    </a:ext>
                  </a:extLst>
                </a:gridCol>
              </a:tblGrid>
              <a:tr h="9056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Пол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Возраст, лет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618980"/>
                  </a:ext>
                </a:extLst>
              </a:tr>
              <a:tr h="90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</a:rPr>
                        <a:t>Муж.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</a:rPr>
                        <a:t>Жен.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</a:rPr>
                        <a:t>11 - 20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21 - 30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31 - 40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41 - 50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51 - 60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61 - 75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76 +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497165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до 10 лет включительно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4680617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11-14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7067670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15-17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9698348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18-20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77409455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21-25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3770540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26-34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7570356"/>
                  </a:ext>
                </a:extLst>
              </a:tr>
              <a:tr h="2264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 и старше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62211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312" y="1844824"/>
            <a:ext cx="108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680" y="4869160"/>
            <a:ext cx="1055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2016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855315"/>
              </p:ext>
            </p:extLst>
          </p:nvPr>
        </p:nvGraphicFramePr>
        <p:xfrm>
          <a:off x="1259632" y="1772816"/>
          <a:ext cx="7632848" cy="2055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Документ" r:id="rId4" imgW="6516020" imgH="2127744" progId="Word.Document.12">
                  <p:embed/>
                </p:oleObj>
              </mc:Choice>
              <mc:Fallback>
                <p:oleObj name="Документ" r:id="rId4" imgW="6516020" imgH="21277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9632" y="1772816"/>
                        <a:ext cx="7632848" cy="2055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2545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000" b="1" kern="0" dirty="0"/>
              <a:t>ПОТРЕБЛЕНИЕ АЛКОГОЛЯ КАК ФАКТОР РИСКА ДЛЯ ЗДОРОВЬЯ</a:t>
            </a:r>
            <a:endParaRPr lang="ru-RU" sz="2000" b="1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85720" y="1052736"/>
            <a:ext cx="8606760" cy="5519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ea typeface="MS Mincho"/>
                <a:cs typeface="Times New Roman" panose="02020603050405020304" pitchFamily="18" charset="0"/>
              </a:rPr>
              <a:t>В целом, какой алкоголь Вы потребляете чаще всего?</a:t>
            </a:r>
            <a:b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ea typeface="MS Mincho"/>
                <a:cs typeface="Times New Roman" panose="02020603050405020304" pitchFamily="18" charset="0"/>
              </a:rPr>
              <a:t>В % от тех, кто употребляет / употреблял алкоголь, закрытый вопрос, один ответ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643774"/>
              </p:ext>
            </p:extLst>
          </p:nvPr>
        </p:nvGraphicFramePr>
        <p:xfrm>
          <a:off x="1331642" y="4221087"/>
          <a:ext cx="7560839" cy="2232248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451072">
                  <a:extLst>
                    <a:ext uri="{9D8B030D-6E8A-4147-A177-3AD203B41FA5}">
                      <a16:colId xmlns:a16="http://schemas.microsoft.com/office/drawing/2014/main" val="317262552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2975905676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3716393725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702604304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397896808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1204691368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1598327802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484952705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667047190"/>
                    </a:ext>
                  </a:extLst>
                </a:gridCol>
                <a:gridCol w="678863">
                  <a:extLst>
                    <a:ext uri="{9D8B030D-6E8A-4147-A177-3AD203B41FA5}">
                      <a16:colId xmlns:a16="http://schemas.microsoft.com/office/drawing/2014/main" val="898338424"/>
                    </a:ext>
                  </a:extLst>
                </a:gridCol>
              </a:tblGrid>
              <a:tr h="2125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Пол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Возраст, лет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618980"/>
                  </a:ext>
                </a:extLst>
              </a:tr>
              <a:tr h="212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Муж.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Жен.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11 - 20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21 - 30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31 - 40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41 - 50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51 - 60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61 - 75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</a:rPr>
                        <a:t>76 +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497165"/>
                  </a:ext>
                </a:extLst>
              </a:tr>
              <a:tr h="53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Слабоалкогольные напитки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4680617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Средние алкогольные напитки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7067670"/>
                  </a:ext>
                </a:extLst>
              </a:tr>
              <a:tr h="63778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Крепкие алкогольные напитки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75703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2295704"/>
            <a:ext cx="92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2014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504" y="5085184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2016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313369"/>
              </p:ext>
            </p:extLst>
          </p:nvPr>
        </p:nvGraphicFramePr>
        <p:xfrm>
          <a:off x="1036152" y="1700808"/>
          <a:ext cx="7856327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Документ" r:id="rId4" imgW="6459581" imgH="2459934" progId="Word.Document.12">
                  <p:embed/>
                </p:oleObj>
              </mc:Choice>
              <mc:Fallback>
                <p:oleObj name="Документ" r:id="rId4" imgW="6459581" imgH="24599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36152" y="1700808"/>
                        <a:ext cx="7856327" cy="2460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2755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129"/>
            <a:ext cx="8712968" cy="903631"/>
          </a:xfrm>
        </p:spPr>
        <p:txBody>
          <a:bodyPr>
            <a:noAutofit/>
          </a:bodyPr>
          <a:lstStyle/>
          <a:p>
            <a:pPr algn="ctr">
              <a:spcBef>
                <a:spcPts val="100"/>
              </a:spcBef>
              <a:spcAft>
                <a:spcPts val="400"/>
              </a:spcAft>
            </a:pPr>
            <a:r>
              <a:rPr lang="ru-RU" sz="1800" b="1" dirty="0">
                <a:latin typeface="Franklin Gothic Book"/>
                <a:ea typeface="MS Mincho"/>
                <a:cs typeface="Times New Roman"/>
              </a:rPr>
              <a:t>Скажите, когда Вы потребляете алкоголь (указанный в предыдущем вопросе), сколько примерно единиц алкоголя Вы обычно употребляете за один раз?</a:t>
            </a:r>
            <a:br>
              <a:rPr lang="ru-RU" sz="1800" b="1" dirty="0">
                <a:latin typeface="Franklin Gothic Book"/>
                <a:ea typeface="MS Mincho"/>
                <a:cs typeface="Times New Roman"/>
              </a:rPr>
            </a:br>
            <a:r>
              <a:rPr lang="ru-RU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/>
                <a:ea typeface="MS Mincho"/>
                <a:cs typeface="Times New Roman"/>
              </a:rPr>
              <a:t>Один ответ, % от тех, кто в настоящее время потребляет алкоголь,  11 +</a:t>
            </a:r>
            <a:endParaRPr lang="ru-RU" sz="1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58A0-9ECA-4352-B081-B11B67B69B2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60694477"/>
              </p:ext>
            </p:extLst>
          </p:nvPr>
        </p:nvGraphicFramePr>
        <p:xfrm>
          <a:off x="184056" y="1286671"/>
          <a:ext cx="4220308" cy="2934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69350550"/>
              </p:ext>
            </p:extLst>
          </p:nvPr>
        </p:nvGraphicFramePr>
        <p:xfrm>
          <a:off x="4296823" y="1340768"/>
          <a:ext cx="478100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2399" y="4293096"/>
            <a:ext cx="355550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Bef>
                <a:spcPts val="100"/>
              </a:spcBef>
            </a:pPr>
            <a:r>
              <a:rPr lang="ru-RU" sz="1200" b="1" dirty="0">
                <a:solidFill>
                  <a:prstClr val="black"/>
                </a:solidFill>
                <a:latin typeface="Franklin Gothic Book"/>
                <a:ea typeface="Times New Roman"/>
                <a:cs typeface="Arial"/>
              </a:rPr>
              <a:t>За 1 единицу алкоголя (1 </a:t>
            </a:r>
            <a:r>
              <a:rPr lang="ru-RU" sz="1200" b="1" dirty="0" err="1">
                <a:solidFill>
                  <a:prstClr val="black"/>
                </a:solidFill>
                <a:latin typeface="Franklin Gothic Book"/>
                <a:ea typeface="Times New Roman"/>
                <a:cs typeface="Arial"/>
              </a:rPr>
              <a:t>дринк</a:t>
            </a:r>
            <a:r>
              <a:rPr lang="ru-RU" sz="1200" b="1" dirty="0">
                <a:solidFill>
                  <a:prstClr val="black"/>
                </a:solidFill>
                <a:latin typeface="Franklin Gothic Book"/>
                <a:ea typeface="Times New Roman"/>
                <a:cs typeface="Arial"/>
              </a:rPr>
              <a:t>) принимают: бутылку 330 мл (объем маленькой алюминиевой баночки) или большой бокал пива – 500 мл, бокал вина – 120 мл или 40 мл крепкого алкогольного напитка</a:t>
            </a:r>
            <a:endParaRPr lang="ru-RU" b="1" dirty="0">
              <a:solidFill>
                <a:prstClr val="black"/>
              </a:solidFill>
              <a:latin typeface="Franklin Gothic Book"/>
              <a:ea typeface="Times New Roman"/>
              <a:cs typeface="Times New Roman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152400" y="2052334"/>
            <a:ext cx="1215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>
                <a:solidFill>
                  <a:prstClr val="black"/>
                </a:solidFill>
              </a:rPr>
              <a:t>2014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6503" y="2492896"/>
            <a:ext cx="16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2015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886579883"/>
              </p:ext>
            </p:extLst>
          </p:nvPr>
        </p:nvGraphicFramePr>
        <p:xfrm>
          <a:off x="3707904" y="4293096"/>
          <a:ext cx="5123855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0245" y="5877272"/>
            <a:ext cx="16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882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332656"/>
            <a:ext cx="3096344" cy="5951537"/>
          </a:xfrm>
        </p:spPr>
        <p:txBody>
          <a:bodyPr anchor="ctr"/>
          <a:lstStyle/>
          <a:p>
            <a:pPr algn="ctr" eaLnBrk="1" hangingPunct="1"/>
            <a:r>
              <a:rPr lang="ru-RU" altLang="ru-RU" sz="2800" dirty="0"/>
              <a:t>Для популяции РФ, три фактора риска определяют 70% бремени болезней – нерациональное питание, </a:t>
            </a:r>
            <a:r>
              <a:rPr lang="ru-RU" altLang="ru-RU" sz="2800" dirty="0">
                <a:solidFill>
                  <a:srgbClr val="FF0000"/>
                </a:solidFill>
              </a:rPr>
              <a:t>злоупотребление алкоголем </a:t>
            </a:r>
            <a:r>
              <a:rPr lang="ru-RU" altLang="ru-RU" sz="2800" dirty="0"/>
              <a:t>и повышенное артериальное давление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0" t="13390" r="12511" b="15456"/>
          <a:stretch>
            <a:fillRect/>
          </a:stretch>
        </p:blipFill>
        <p:spPr>
          <a:xfrm>
            <a:off x="3347866" y="260648"/>
            <a:ext cx="5544616" cy="6195716"/>
          </a:xfrm>
        </p:spPr>
      </p:pic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251529" y="6456401"/>
            <a:ext cx="8712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prstClr val="black"/>
                </a:solidFill>
              </a:rPr>
              <a:t>Global Burden of Disease (GBD).  Institute for  Health Metrics and Evaluation.  http://www.healthdata.org/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51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kern="0" dirty="0"/>
              <a:t>ПОТРЕБЛЕНИЕ АЛКОГОЛЯ КАК ФАКТОР РИСКА ДЛЯ ЗДОРОВЬЯ</a:t>
            </a:r>
            <a:endParaRPr lang="ru-RU" sz="2000" b="1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85720" y="1052736"/>
            <a:ext cx="7786742" cy="5519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 sz="1200" b="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–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Arial" pitchFamily="34" charset="0"/>
              <a:buChar char="»"/>
              <a:defRPr sz="1200" b="0" kern="1200">
                <a:solidFill>
                  <a:schemeClr val="bg1">
                    <a:lumMod val="50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Как Вам кажется, за последний год Вам приходилось 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потреблять алкогольные напитки сомнительного происхождения?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MS Mincho"/>
                <a:cs typeface="Times New Roman" panose="02020603050405020304" pitchFamily="18" charset="0"/>
              </a:rPr>
              <a:t>В % от тех, кто в настоящее время потребляет алкоголь, закрытый вопрос, один ответ</a:t>
            </a:r>
            <a:endParaRPr lang="ru-RU" sz="1400" b="1" dirty="0">
              <a:solidFill>
                <a:schemeClr val="tx1">
                  <a:lumMod val="75000"/>
                  <a:lumOff val="25000"/>
                </a:schemeClr>
              </a:solidFill>
              <a:ea typeface="MS Mincho"/>
              <a:cs typeface="Arial" panose="020B060402020202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92526"/>
              </p:ext>
            </p:extLst>
          </p:nvPr>
        </p:nvGraphicFramePr>
        <p:xfrm>
          <a:off x="4932040" y="1799728"/>
          <a:ext cx="4032447" cy="2012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495995"/>
              </p:ext>
            </p:extLst>
          </p:nvPr>
        </p:nvGraphicFramePr>
        <p:xfrm>
          <a:off x="724640" y="4267408"/>
          <a:ext cx="7316887" cy="1897895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570796">
                  <a:extLst>
                    <a:ext uri="{9D8B030D-6E8A-4147-A177-3AD203B41FA5}">
                      <a16:colId xmlns:a16="http://schemas.microsoft.com/office/drawing/2014/main" val="2143778285"/>
                    </a:ext>
                  </a:extLst>
                </a:gridCol>
                <a:gridCol w="1624789">
                  <a:extLst>
                    <a:ext uri="{9D8B030D-6E8A-4147-A177-3AD203B41FA5}">
                      <a16:colId xmlns:a16="http://schemas.microsoft.com/office/drawing/2014/main" val="3903088453"/>
                    </a:ext>
                  </a:extLst>
                </a:gridCol>
                <a:gridCol w="1560651">
                  <a:extLst>
                    <a:ext uri="{9D8B030D-6E8A-4147-A177-3AD203B41FA5}">
                      <a16:colId xmlns:a16="http://schemas.microsoft.com/office/drawing/2014/main" val="1239727714"/>
                    </a:ext>
                  </a:extLst>
                </a:gridCol>
                <a:gridCol w="1560651">
                  <a:extLst>
                    <a:ext uri="{9D8B030D-6E8A-4147-A177-3AD203B41FA5}">
                      <a16:colId xmlns:a16="http://schemas.microsoft.com/office/drawing/2014/main" val="3338477265"/>
                    </a:ext>
                  </a:extLst>
                </a:gridCol>
              </a:tblGrid>
              <a:tr h="4396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2016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2015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2014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626587"/>
                  </a:ext>
                </a:extLst>
              </a:tr>
              <a:tr h="4860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3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2809770"/>
                  </a:ext>
                </a:extLst>
              </a:tr>
              <a:tr h="4860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3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20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2845189"/>
                  </a:ext>
                </a:extLst>
              </a:tr>
              <a:tr h="4860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3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Franklin Gothic Book" panose="020B05030201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573482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95423" y="3909925"/>
            <a:ext cx="73168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Динамика по годам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в от % числа опрошенных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02583434"/>
              </p:ext>
            </p:extLst>
          </p:nvPr>
        </p:nvGraphicFramePr>
        <p:xfrm>
          <a:off x="107504" y="1845273"/>
          <a:ext cx="3960440" cy="206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13346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000" b="1" kern="0" dirty="0">
                <a:solidFill>
                  <a:prstClr val="black"/>
                </a:solidFill>
              </a:rPr>
              <a:t>ПОТРЕБЛЕНИЕ АЛКОГОЛЯ КАК ФАКТОР РИСКА ДЛЯ ЗДОРОВЬЯ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04071"/>
              </p:ext>
            </p:extLst>
          </p:nvPr>
        </p:nvGraphicFramePr>
        <p:xfrm>
          <a:off x="395536" y="908720"/>
          <a:ext cx="8260685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60685">
                  <a:extLst>
                    <a:ext uri="{9D8B030D-6E8A-4147-A177-3AD203B41FA5}">
                      <a16:colId xmlns:a16="http://schemas.microsoft.com/office/drawing/2014/main" val="1691732068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MS Mincho"/>
                          <a:cs typeface="Times New Roman" panose="02020603050405020304" pitchFamily="18" charset="0"/>
                        </a:rPr>
                        <a:t>За последний год при посещении врача было ли Вам рекомендовано отказаться от употребления алкоголя?</a:t>
                      </a:r>
                      <a:endParaRPr lang="ru-RU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Franklin Gothic Book" panose="020B0503020102020204" pitchFamily="34" charset="0"/>
                          <a:ea typeface="MS Mincho"/>
                          <a:cs typeface="Times New Roman" panose="02020603050405020304" pitchFamily="18" charset="0"/>
                        </a:rPr>
                        <a:t>В % от тех, кто в настоящее время потребляет алкоголь, закрытый вопрос, один ответ</a:t>
                      </a:r>
                      <a:endParaRPr lang="ru-RU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Franklin Gothic Book" panose="020B05030201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174146"/>
                  </a:ext>
                </a:extLst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53094706"/>
              </p:ext>
            </p:extLst>
          </p:nvPr>
        </p:nvGraphicFramePr>
        <p:xfrm>
          <a:off x="5004048" y="2492896"/>
          <a:ext cx="345638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91031289"/>
              </p:ext>
            </p:extLst>
          </p:nvPr>
        </p:nvGraphicFramePr>
        <p:xfrm>
          <a:off x="323528" y="2636912"/>
          <a:ext cx="4337685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33741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4"/>
            <a:ext cx="8435280" cy="4781124"/>
          </a:xfrm>
        </p:spPr>
        <p:txBody>
          <a:bodyPr anchor="ctr">
            <a:normAutofit fontScale="62500" lnSpcReduction="20000"/>
          </a:bodyPr>
          <a:lstStyle/>
          <a:p>
            <a:r>
              <a:rPr lang="ru-RU" dirty="0"/>
              <a:t>За последний год алкогольную продукцию потребляли 73% опрошенного населения. Среди 27%, не употреблявших алкоголь за последние 12 месяцев, каждый второй имеет опыт употребления спиртных напитков в прошлом. </a:t>
            </a:r>
          </a:p>
          <a:p>
            <a:r>
              <a:rPr lang="ru-RU" dirty="0"/>
              <a:t>70% респондентов, когда-либо потреблявших алкогольную продукцию, попробовали первый алкогольный напиток в возрасте 15 - 20 лет, ещё 12% - до 14 лет. Такая же доля - 12% попробовала алкогольные напитки в возрасте старше 21 года.</a:t>
            </a:r>
          </a:p>
          <a:p>
            <a:r>
              <a:rPr lang="ru-RU" dirty="0"/>
              <a:t>Регулярность потребления алкогольной продукции представлена следующим образом: 34% - не чаще 1 раза в месяц, 33% - один раз в неделю и чаще, 30% - от 1 до 3-х раз в месяц. </a:t>
            </a:r>
          </a:p>
          <a:p>
            <a:r>
              <a:rPr lang="ru-RU" dirty="0"/>
              <a:t>Наиболее популярными среди опрошенного населения являются слабоалкогольные напитки (чаще всего именно их потребляют 50% респондентов). Далее по популярности следует крепкий алкоголь (26%). Напитки средней крепости предпочитает 20% опрошенных.</a:t>
            </a:r>
          </a:p>
          <a:p>
            <a:r>
              <a:rPr lang="ru-RU" dirty="0"/>
              <a:t>Отказаться от употребления алкоголя в течение последнего года пытались 15% от всех опрошенных россиян, потребляющих данную продукцию.</a:t>
            </a:r>
          </a:p>
        </p:txBody>
      </p:sp>
    </p:spTree>
    <p:extLst>
      <p:ext uri="{BB962C8B-B14F-4D97-AF65-F5344CB8AC3E}">
        <p14:creationId xmlns:p14="http://schemas.microsoft.com/office/powerpoint/2010/main" val="3060564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2" y="1268760"/>
            <a:ext cx="8712968" cy="5328592"/>
          </a:xfrm>
        </p:spPr>
        <p:txBody>
          <a:bodyPr>
            <a:noAutofit/>
          </a:bodyPr>
          <a:lstStyle/>
          <a:p>
            <a:r>
              <a:rPr lang="ru-RU" sz="1800" dirty="0"/>
              <a:t>1. Разрабатывает, внедряет и корректирует методики экономической оценки и моделирования при изучении факторов риска, влияющих на здоровье человека. </a:t>
            </a:r>
          </a:p>
          <a:p>
            <a:r>
              <a:rPr lang="ru-RU" sz="1800" dirty="0"/>
              <a:t>2. Разрабатывает механизмы и стратегии различных регулирующих мер по снижению различных рисков, оказывающих влияние на здоровье человека.</a:t>
            </a:r>
          </a:p>
          <a:p>
            <a:r>
              <a:rPr lang="ru-RU" sz="1800" dirty="0"/>
              <a:t>3. Проводит сравнение и ранжирование различных факторов риска  по степени выраженности.</a:t>
            </a:r>
          </a:p>
          <a:p>
            <a:r>
              <a:rPr lang="ru-RU" sz="1800" dirty="0"/>
              <a:t>4. Проводит ранжирование территорий по степени риска для здоровья населения, как в настоящее время, так и в перспективе.</a:t>
            </a:r>
          </a:p>
          <a:p>
            <a:r>
              <a:rPr lang="ru-RU" sz="1800" dirty="0"/>
              <a:t>5. Проводит оценку остаточных рисков здоровья после применения мер по их модификации.</a:t>
            </a:r>
          </a:p>
          <a:p>
            <a:r>
              <a:rPr lang="ru-RU" sz="1800" dirty="0"/>
              <a:t>6. Внедряет полученные данные в практику принятия решений органами здравоохранения и исполнительной власти  на всех уровнях.</a:t>
            </a:r>
          </a:p>
          <a:p>
            <a:r>
              <a:rPr lang="ru-RU" sz="1800" dirty="0"/>
              <a:t>7. Проводит активную пропаганду здорового образа жизни.</a:t>
            </a:r>
          </a:p>
          <a:p>
            <a:r>
              <a:rPr lang="ru-RU" sz="1800" dirty="0"/>
              <a:t>8. Исследует концепции «снижения вреда для здоровья» для различных программ, технологий, управленческих решений и пр.</a:t>
            </a:r>
          </a:p>
          <a:p>
            <a:r>
              <a:rPr lang="ru-RU" sz="1800" dirty="0"/>
              <a:t>9. Участвует в разработке образовательных и профилактических мероприятиях в соответствии с международными признанными принципами, критериями и алгоритмами.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116632"/>
            <a:ext cx="8784976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261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6" y="303477"/>
            <a:ext cx="3355628" cy="706437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  <a:t>Ожидаемые результаты</a:t>
            </a:r>
            <a:endParaRPr lang="ru-RU" dirty="0"/>
          </a:p>
        </p:txBody>
      </p:sp>
      <p:sp>
        <p:nvSpPr>
          <p:cNvPr id="35843" name="Объект 2"/>
          <p:cNvSpPr>
            <a:spLocks noGrp="1"/>
          </p:cNvSpPr>
          <p:nvPr>
            <p:ph idx="1"/>
          </p:nvPr>
        </p:nvSpPr>
        <p:spPr>
          <a:xfrm>
            <a:off x="323530" y="1700807"/>
            <a:ext cx="8568952" cy="4823817"/>
          </a:xfrm>
        </p:spPr>
        <p:txBody>
          <a:bodyPr anchor="ctr">
            <a:normAutofit/>
          </a:bodyPr>
          <a:lstStyle/>
          <a:p>
            <a:r>
              <a:rPr lang="ru-RU" altLang="ru-RU" dirty="0"/>
              <a:t>разработка механизмов и стратегии различных регулирующих мер по снижению различных рисков, оказывающих влияние на здоровье человека;</a:t>
            </a:r>
          </a:p>
          <a:p>
            <a:r>
              <a:rPr lang="ru-RU" altLang="ru-RU" dirty="0"/>
              <a:t>сравнение и ранжирование различных факторов по степени выраженности;</a:t>
            </a:r>
          </a:p>
          <a:p>
            <a:r>
              <a:rPr lang="ru-RU" altLang="ru-RU" dirty="0"/>
              <a:t>оценка остаточных рисков здоровья после применения мер по их модификации;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33"/>
          <a:stretch/>
        </p:blipFill>
        <p:spPr bwMode="auto">
          <a:xfrm>
            <a:off x="107506" y="116632"/>
            <a:ext cx="5241736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515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accent2"/>
                </a:solidFill>
              </a:rPr>
              <a:t>БЛАГОДАРЮ 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accent2"/>
                </a:solidFill>
              </a:rPr>
              <a:t>ЗА 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chemeClr val="accent2"/>
                </a:solidFill>
              </a:rPr>
              <a:t>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4138279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Борьба с алкоголизмом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4"/>
            <a:ext cx="8507288" cy="5069156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1300" dirty="0"/>
              <a:t>	</a:t>
            </a:r>
            <a:r>
              <a:rPr lang="ru-RU" sz="1300" b="1" i="1" dirty="0"/>
              <a:t>В 2009 году </a:t>
            </a:r>
            <a:r>
              <a:rPr lang="ru-RU" sz="1300" dirty="0"/>
              <a:t>правительство России одобрило Концепцию по профилактике и снижению уровня алкоголизма в стране. Согласно нее к 2013 году потребление спиртных напитков на душу населения не должно превышать 15 л, а к 2020 году должно снизиться до 8 литров. С этой целью был проведен ряд мероприятий в стране:</a:t>
            </a:r>
          </a:p>
          <a:p>
            <a:r>
              <a:rPr lang="ru-RU" sz="1300" dirty="0"/>
              <a:t>проводилась повышенная пропаганда здорового образа жизни;</a:t>
            </a:r>
          </a:p>
          <a:p>
            <a:r>
              <a:rPr lang="ru-RU" sz="1300" dirty="0"/>
              <a:t>к решению проблемы привлекались различные общественные организации, которым оказывалась поддержка государства;</a:t>
            </a:r>
          </a:p>
          <a:p>
            <a:r>
              <a:rPr lang="ru-RU" sz="1300" dirty="0"/>
              <a:t>законодательно ограничилась розничная продажа спиртных напитков;</a:t>
            </a:r>
          </a:p>
          <a:p>
            <a:r>
              <a:rPr lang="ru-RU" sz="1300" dirty="0"/>
              <a:t>была запрещена скрытая реклама алкоголя;</a:t>
            </a:r>
          </a:p>
          <a:p>
            <a:r>
              <a:rPr lang="ru-RU" sz="1300" dirty="0"/>
              <a:t>было запрещено проведение винных и пивных фестивалей.</a:t>
            </a:r>
          </a:p>
          <a:p>
            <a:pPr marL="0" indent="0">
              <a:buNone/>
            </a:pPr>
            <a:r>
              <a:rPr lang="ru-RU" sz="1300" dirty="0"/>
              <a:t>	</a:t>
            </a:r>
            <a:r>
              <a:rPr lang="ru-RU" sz="1300" b="1" i="1" dirty="0"/>
              <a:t>В сентябре 2010 года </a:t>
            </a:r>
            <a:r>
              <a:rPr lang="ru-RU" sz="1300" dirty="0"/>
              <a:t>Госдума приняла к рассмотрению законопроект об увеличении минимального возраста для покупки спиртных напитков до 21 года. Для борьбы с алкоголизмом в России ввелись штрафы:</a:t>
            </a:r>
          </a:p>
          <a:p>
            <a:r>
              <a:rPr lang="ru-RU" sz="1300" dirty="0"/>
              <a:t>За распитие пива и алкогольных напитков крепостью более 12% в общественных местах, за исключением розничных точек официально разрешенной продажи спиртных напитков.</a:t>
            </a:r>
          </a:p>
          <a:p>
            <a:r>
              <a:rPr lang="ru-RU" sz="1300" dirty="0"/>
              <a:t>За появление в нетрезвом виде в общественном месте (штраф или арест на 15 суток).</a:t>
            </a:r>
          </a:p>
          <a:p>
            <a:r>
              <a:rPr lang="ru-RU" sz="1300" dirty="0"/>
              <a:t>За спаивание алкоголем несовершеннолетних родителями и другими лицами.</a:t>
            </a:r>
          </a:p>
          <a:p>
            <a:pPr marL="0" indent="0">
              <a:buNone/>
            </a:pPr>
            <a:r>
              <a:rPr lang="ru-RU" sz="1300" dirty="0"/>
              <a:t>	</a:t>
            </a:r>
            <a:r>
              <a:rPr lang="ru-RU" sz="1300" b="1" i="1" dirty="0"/>
              <a:t>В 2011 году </a:t>
            </a:r>
            <a:r>
              <a:rPr lang="ru-RU" sz="1300" dirty="0"/>
              <a:t>были приняты жесткие поправки к закону «О государственном регулировании производства и оборота этилового спирта, алкогольной и спиртосодержащей продукции». Согласно данным поправкам пиво и напитки на его основе, крепость которых составляет более 0,5%, будут считаться алкогольными напитками. На них распространяется запрет ночной продажи с 23:00 до 8:00. В начале 2013 года в России вошел в силу закон, запрещающий продажу спиртных напитков в нестационарных торговых точках: ларьках, на рынках и вокзалах, киосках. 3 октября 2013 года было объявлено Всемирным Днем трезвости и борьбы с алкоголизмом.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2" y="188640"/>
            <a:ext cx="3547864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33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Данные статистики алкоголизма в России 2014 года предоставляют следующие показатели: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4"/>
            <a:ext cx="8784976" cy="4709116"/>
          </a:xfrm>
        </p:spPr>
        <p:txBody>
          <a:bodyPr anchor="ctr">
            <a:noAutofit/>
          </a:bodyPr>
          <a:lstStyle/>
          <a:p>
            <a:r>
              <a:rPr lang="ru-RU" sz="1600" dirty="0"/>
              <a:t>согласно утверждениям наркологов, более 3 миллионов населения России страдают от алкогольной зависимости;</a:t>
            </a:r>
          </a:p>
          <a:p>
            <a:r>
              <a:rPr lang="ru-RU" sz="1600" dirty="0"/>
              <a:t>на </a:t>
            </a:r>
            <a:r>
              <a:rPr lang="ru-RU" sz="1600" dirty="0">
                <a:solidFill>
                  <a:srgbClr val="FF0000"/>
                </a:solidFill>
              </a:rPr>
              <a:t>2,5 миллиона </a:t>
            </a:r>
            <a:r>
              <a:rPr lang="ru-RU" sz="1600" dirty="0"/>
              <a:t>российских граждан приходится </a:t>
            </a:r>
            <a:r>
              <a:rPr lang="ru-RU" sz="1600" dirty="0">
                <a:solidFill>
                  <a:srgbClr val="FF0000"/>
                </a:solidFill>
              </a:rPr>
              <a:t>100 000</a:t>
            </a:r>
            <a:r>
              <a:rPr lang="ru-RU" sz="1600" dirty="0"/>
              <a:t> алкоголиков;</a:t>
            </a:r>
          </a:p>
          <a:p>
            <a:r>
              <a:rPr lang="ru-RU" sz="1600" dirty="0"/>
              <a:t>на каждую 1000 подростков приходится более 25 детей, страдающих от алкоголизма;</a:t>
            </a:r>
          </a:p>
          <a:p>
            <a:r>
              <a:rPr lang="ru-RU" sz="1600" dirty="0"/>
              <a:t>76% населения России употребляет спиртные напитки каждый день;</a:t>
            </a:r>
          </a:p>
          <a:p>
            <a:r>
              <a:rPr lang="ru-RU" sz="1600" dirty="0"/>
              <a:t>20% девушек и 30% парней не отказываются от алкоголя во время праздников или других мероприятий;</a:t>
            </a:r>
          </a:p>
          <a:p>
            <a:r>
              <a:rPr lang="ru-RU" sz="1600" dirty="0"/>
              <a:t>коэффициент смертности после отравления алкогольными напитками равен количеству смертей, произошедших в дорожно-транспортных авариях;</a:t>
            </a:r>
          </a:p>
          <a:p>
            <a:r>
              <a:rPr lang="ru-RU" sz="1600" dirty="0"/>
              <a:t>потребление спиртных напитков составляет в среднем 10 литров в год на душу населения, при том, что опасная доза алкоголя составляет 8 литров в год;</a:t>
            </a:r>
          </a:p>
          <a:p>
            <a:r>
              <a:rPr lang="ru-RU" sz="1600" dirty="0"/>
              <a:t>алкоголики часто умирают от травм, полученных в состоянии сильного алкогольного опьянения;</a:t>
            </a:r>
          </a:p>
          <a:p>
            <a:r>
              <a:rPr lang="ru-RU" sz="1600" dirty="0"/>
              <a:t>более </a:t>
            </a:r>
            <a:r>
              <a:rPr lang="ru-RU" sz="1600" dirty="0">
                <a:solidFill>
                  <a:srgbClr val="FF0000"/>
                </a:solidFill>
              </a:rPr>
              <a:t>половины миллиона россиян умирает от отравления спиртными напитками каждый год.</a:t>
            </a:r>
          </a:p>
          <a:p>
            <a:r>
              <a:rPr lang="ru-RU" sz="1600" dirty="0"/>
              <a:t>Согласно оценкам ВОЗ, связанные с алкоголем расходы для общества составляют </a:t>
            </a:r>
            <a:r>
              <a:rPr lang="ru-RU" sz="1600" dirty="0">
                <a:solidFill>
                  <a:srgbClr val="FF0000"/>
                </a:solidFill>
              </a:rPr>
              <a:t>2-5% валового национального продукта</a:t>
            </a:r>
            <a:r>
              <a:rPr lang="ru-RU" sz="16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57247" y="6309320"/>
            <a:ext cx="4287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http://proalkogolizm.ru/alkogolizm-v-rossii/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0395"/>
            <a:ext cx="3024336" cy="145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25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Autofit/>
          </a:bodyPr>
          <a:lstStyle/>
          <a:p>
            <a:r>
              <a:rPr lang="ru-RU" sz="2800" dirty="0"/>
              <a:t>Составляющие экономического бремени алкоголизма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5"/>
            <a:ext cx="8712968" cy="5184575"/>
          </a:xfrm>
        </p:spPr>
        <p:txBody>
          <a:bodyPr anchor="ctr">
            <a:noAutofit/>
          </a:bodyPr>
          <a:lstStyle/>
          <a:p>
            <a:r>
              <a:rPr lang="ru-RU" sz="1700" dirty="0"/>
              <a:t>Прямые затраты на деятельность системы здравоохранения в связи с лечением  связанной с потреблением алкоголя соматической заболеваемости, последствий  травм и несчастных случаев, а также алкоголизма и алкогольных психозов. </a:t>
            </a:r>
          </a:p>
          <a:p>
            <a:r>
              <a:rPr lang="ru-RU" sz="1700" dirty="0"/>
              <a:t>Выплаты социальных пособий, страховых выплат и пр. по медицинскому и  социальному страхованию в связи с лечением или иждивением лиц, страдающих  алкоголизмом или заболеваниями, вызванными употреблением  алкоголя. </a:t>
            </a:r>
          </a:p>
          <a:p>
            <a:r>
              <a:rPr lang="ru-RU" sz="1700" dirty="0"/>
              <a:t>Затраты на обеспечение правопорядка в связи с последствиями употребления  алкоголя. </a:t>
            </a:r>
          </a:p>
          <a:p>
            <a:r>
              <a:rPr lang="ru-RU" sz="1700" dirty="0"/>
              <a:t>Расходы на содержание лиц, совершивших преступления в состоянии алкогольного  опьянения (а таких 15–40%), в местах отбывания наказания и следственных  изоляторах. </a:t>
            </a:r>
          </a:p>
          <a:p>
            <a:r>
              <a:rPr lang="ru-RU" sz="1700" dirty="0"/>
              <a:t>Расходы на органы охраны правопорядка, связанные с высоким уровнем  преступности. </a:t>
            </a:r>
          </a:p>
          <a:p>
            <a:r>
              <a:rPr lang="ru-RU" sz="1700" dirty="0"/>
              <a:t>Выплаты сиротам, потерявшим родителей в связи с алкоголем, и на содержание  сирот в детских домах, интернатах, выплаты приемным и патронажным семьям. </a:t>
            </a:r>
          </a:p>
          <a:p>
            <a:r>
              <a:rPr lang="ru-RU" sz="1700" dirty="0"/>
              <a:t>Расходы на борьбу с беспризорностью и безнадзорностью детей, связанными,  обычно напрямую, с потребления алкоголя их родителями. </a:t>
            </a:r>
          </a:p>
          <a:p>
            <a:r>
              <a:rPr lang="ru-RU" sz="1700" dirty="0"/>
              <a:t>Потери от пожаров, дорожно-транспортных происшествий и других аварий,  связанных с порчей имущества.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54850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30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8" y="230189"/>
            <a:ext cx="8784976" cy="504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i="1" dirty="0">
                <a:solidFill>
                  <a:srgbClr val="C00000"/>
                </a:solidFill>
              </a:rPr>
              <a:t>Злоупотребление алкоголем </a:t>
            </a:r>
          </a:p>
        </p:txBody>
      </p:sp>
      <p:sp>
        <p:nvSpPr>
          <p:cNvPr id="21507" name="Объект 3"/>
          <p:cNvSpPr>
            <a:spLocks noGrp="1"/>
          </p:cNvSpPr>
          <p:nvPr>
            <p:ph sz="half" idx="2"/>
          </p:nvPr>
        </p:nvSpPr>
        <p:spPr>
          <a:xfrm>
            <a:off x="2483774" y="1268760"/>
            <a:ext cx="6552728" cy="5432078"/>
          </a:xfrm>
        </p:spPr>
        <p:txBody>
          <a:bodyPr anchor="ctr">
            <a:normAutofit lnSpcReduction="10000"/>
          </a:bodyPr>
          <a:lstStyle/>
          <a:p>
            <a:r>
              <a:rPr lang="ru-RU" altLang="ru-RU" sz="1800" dirty="0"/>
              <a:t>Потребление алкоголя в России достигает 15 литров спирта на душу населения, или приблизительно 180 бутылок водки в год на одного взрослого мужчину</a:t>
            </a:r>
          </a:p>
          <a:p>
            <a:r>
              <a:rPr lang="ru-RU" altLang="ru-RU" sz="1800" dirty="0"/>
              <a:t>По данным на 2011 год, в наркологической службе было зарегистрировано более двух миллионов больных алкоголизмом. Это почти 1,4 % общей численности населения. На 100 тысяч мужчин приходится 2301 больной алкоголизмом, на 100 тысяч женщин — 505 больных </a:t>
            </a:r>
          </a:p>
          <a:p>
            <a:r>
              <a:rPr lang="ru-RU" altLang="ru-RU" sz="1800" dirty="0"/>
              <a:t>На лечение многочисленных травм, возникающих вследствие неумеренного употребления больными алкоголя, приходятся основные расходы — более 71 миллиарда рублей в год. А затраты на лечение заболеваний печени  — более 20 миллиардов рублей в ­год.</a:t>
            </a:r>
          </a:p>
          <a:p>
            <a:r>
              <a:rPr lang="ru-RU" altLang="ru-RU" sz="1800" dirty="0"/>
              <a:t>Около 7,4 % случаев возникновения всех новообразований вызваны чрезмерным потреблением алкоголя. Причиной 23 % смертей от сердечно-сосудистых заболеваний является злоупотребление алкоголем. А возникновение геморрагического инсульта связано с чрезмерным потреблением алкоголя в 69 % ­случаев.</a:t>
            </a:r>
          </a:p>
        </p:txBody>
      </p:sp>
      <p:pic>
        <p:nvPicPr>
          <p:cNvPr id="21508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340768"/>
            <a:ext cx="2002650" cy="5040560"/>
          </a:xfrm>
        </p:spPr>
      </p:pic>
    </p:spTree>
    <p:extLst>
      <p:ext uri="{BB962C8B-B14F-4D97-AF65-F5344CB8AC3E}">
        <p14:creationId xmlns:p14="http://schemas.microsoft.com/office/powerpoint/2010/main" val="500472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1485900" y="333375"/>
            <a:ext cx="6172200" cy="719138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  <a:t>ФАРМАКОЭКОНОМИКА АЛКОГОЛИЗМА</a:t>
            </a:r>
            <a:br>
              <a:rPr lang="ru-RU" altLang="ru-RU" sz="28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</a:rPr>
              <a:t>клинические последствия</a:t>
            </a:r>
            <a:br>
              <a:rPr lang="ru-RU" altLang="ru-RU" b="1" dirty="0">
                <a:solidFill>
                  <a:srgbClr val="FFFF66"/>
                </a:solidFill>
              </a:rPr>
            </a:br>
            <a:r>
              <a:rPr lang="ru-RU" altLang="ru-RU" sz="1800" b="1" u="sng" dirty="0">
                <a:solidFill>
                  <a:schemeClr val="bg1"/>
                </a:solidFill>
              </a:rPr>
              <a:t>Анализ прямых затрат  </a:t>
            </a:r>
            <a:br>
              <a:rPr lang="ru-RU" altLang="ru-RU" sz="1800" b="1" u="sng" dirty="0">
                <a:solidFill>
                  <a:schemeClr val="bg1"/>
                </a:solidFill>
              </a:rPr>
            </a:br>
            <a:r>
              <a:rPr lang="ru-RU" altLang="ru-RU" sz="1800" dirty="0">
                <a:solidFill>
                  <a:schemeClr val="bg1"/>
                </a:solidFill>
              </a:rPr>
              <a:t>Сравнительная характеристика затрат на лечение клинических</a:t>
            </a:r>
            <a:br>
              <a:rPr lang="ru-RU" altLang="ru-RU" sz="1800" dirty="0">
                <a:solidFill>
                  <a:schemeClr val="bg1"/>
                </a:solidFill>
              </a:rPr>
            </a:br>
            <a:r>
              <a:rPr lang="ru-RU" altLang="ru-RU" sz="1800" dirty="0">
                <a:solidFill>
                  <a:schemeClr val="bg1"/>
                </a:solidFill>
              </a:rPr>
              <a:t>последствий алкоголизма </a:t>
            </a:r>
          </a:p>
        </p:txBody>
      </p:sp>
      <p:pic>
        <p:nvPicPr>
          <p:cNvPr id="22531" name="Диаграмма 9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" b="-130"/>
          <a:stretch>
            <a:fillRect/>
          </a:stretch>
        </p:blipFill>
        <p:spPr>
          <a:xfrm>
            <a:off x="228609" y="1330036"/>
            <a:ext cx="8634845" cy="5527964"/>
          </a:xfrm>
          <a:noFill/>
        </p:spPr>
      </p:pic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6115050" y="3071821"/>
            <a:ext cx="2273374" cy="100525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Общая сумма затрат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146 337 824 857,49р.</a:t>
            </a:r>
            <a:endParaRPr lang="ru-RU" altLang="ru-RU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169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357313" y="4714911"/>
            <a:ext cx="6429375" cy="1071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42875"/>
            <a:ext cx="8568952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3600" b="1" dirty="0"/>
              <a:t>Перераспределение финансирования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примере алкоголизма в РФ</a:t>
            </a:r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251520" y="1357315"/>
            <a:ext cx="8640960" cy="4807989"/>
          </a:xfrm>
        </p:spPr>
        <p:txBody>
          <a:bodyPr anchor="ctr"/>
          <a:lstStyle/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Общая сумма прямых затрат </a:t>
            </a:r>
            <a:r>
              <a:rPr lang="en-US" altLang="ru-RU" sz="2400" dirty="0">
                <a:solidFill>
                  <a:srgbClr val="000000"/>
                </a:solidFill>
              </a:rPr>
              <a:t>– </a:t>
            </a:r>
            <a:endParaRPr lang="ru-RU" altLang="ru-RU" sz="2400" dirty="0">
              <a:solidFill>
                <a:srgbClr val="000000"/>
              </a:solidFill>
            </a:endParaRPr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5 649 016 421,40р.</a:t>
            </a:r>
            <a:endParaRPr lang="ru-RU" altLang="ru-RU" sz="2400" dirty="0"/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Общая сумма затрат </a:t>
            </a:r>
            <a:r>
              <a:rPr lang="ru-RU" altLang="ru-RU" sz="2400" dirty="0"/>
              <a:t>на лечение клинических последствий алкоголизма</a:t>
            </a:r>
            <a:r>
              <a:rPr lang="en-US" altLang="ru-RU" sz="2400" dirty="0">
                <a:solidFill>
                  <a:srgbClr val="000000"/>
                </a:solidFill>
              </a:rPr>
              <a:t> –</a:t>
            </a:r>
            <a:r>
              <a:rPr lang="ru-RU" altLang="ru-RU" sz="2400" dirty="0">
                <a:solidFill>
                  <a:srgbClr val="000000"/>
                </a:solidFill>
              </a:rPr>
              <a:t> </a:t>
            </a:r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146 337 824 857,49р.</a:t>
            </a:r>
            <a:endParaRPr lang="ru-RU" altLang="ru-RU" sz="2400" dirty="0"/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Общая сумма непрямых затрат</a:t>
            </a:r>
            <a:r>
              <a:rPr lang="en-US" altLang="ru-RU" sz="2400" dirty="0">
                <a:solidFill>
                  <a:srgbClr val="000000"/>
                </a:solidFill>
              </a:rPr>
              <a:t> – </a:t>
            </a:r>
            <a:r>
              <a:rPr lang="ru-RU" altLang="ru-RU" sz="2400" dirty="0">
                <a:solidFill>
                  <a:srgbClr val="000000"/>
                </a:solidFill>
              </a:rPr>
              <a:t> 251  870 245</a:t>
            </a:r>
            <a:r>
              <a:rPr lang="en-US" altLang="ru-RU" sz="2400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766,40р.</a:t>
            </a:r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sz="2400" dirty="0"/>
              <a:t>Общая величина экономического бремени  </a:t>
            </a:r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en-US" altLang="ru-RU" sz="2400" dirty="0"/>
              <a:t>C</a:t>
            </a:r>
            <a:r>
              <a:rPr lang="ru-RU" altLang="ru-RU" sz="2400" dirty="0"/>
              <a:t> </a:t>
            </a:r>
            <a:r>
              <a:rPr lang="en-US" altLang="ru-RU" sz="2400" dirty="0"/>
              <a:t>(</a:t>
            </a:r>
            <a:r>
              <a:rPr lang="ru-RU" altLang="ru-RU" sz="2400" dirty="0" err="1"/>
              <a:t>бр.общ</a:t>
            </a:r>
            <a:r>
              <a:rPr lang="ru-RU" altLang="ru-RU" sz="2400" dirty="0"/>
              <a:t>.) = 648 866 709 297,29р. или </a:t>
            </a:r>
          </a:p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b="1" dirty="0"/>
              <a:t>1,98 % от объема всего ВВП за 2007 год.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5522" y="616530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400" b="1" dirty="0">
                <a:cs typeface="Arial" charset="0"/>
              </a:rPr>
              <a:t>Источник: </a:t>
            </a:r>
            <a:r>
              <a:rPr lang="ru-RU" sz="1400" b="1" dirty="0" err="1">
                <a:cs typeface="Arial" charset="0"/>
              </a:rPr>
              <a:t>Ягудина</a:t>
            </a:r>
            <a:r>
              <a:rPr lang="ru-RU" sz="1400" b="1" dirty="0">
                <a:cs typeface="Arial" charset="0"/>
              </a:rPr>
              <a:t> Р. И., Куликов А. Ю., Аринина Е. Е., Усенко К. Ю. </a:t>
            </a:r>
          </a:p>
          <a:p>
            <a:pPr algn="r">
              <a:defRPr/>
            </a:pPr>
            <a:r>
              <a:rPr lang="ru-RU" sz="1400" b="1" dirty="0">
                <a:cs typeface="Arial" charset="0"/>
              </a:rPr>
              <a:t>"Фармакоэкономика алкоголизма", Москва, 2010, 184с.</a:t>
            </a:r>
          </a:p>
        </p:txBody>
      </p:sp>
    </p:spTree>
    <p:extLst>
      <p:ext uri="{BB962C8B-B14F-4D97-AF65-F5344CB8AC3E}">
        <p14:creationId xmlns:p14="http://schemas.microsoft.com/office/powerpoint/2010/main" val="382820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18048" y="3571875"/>
            <a:ext cx="6161484" cy="23574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85750"/>
            <a:ext cx="8496944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Перераспределение финансирования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примере алкоголизма в РФ</a:t>
            </a:r>
          </a:p>
        </p:txBody>
      </p:sp>
      <p:sp>
        <p:nvSpPr>
          <p:cNvPr id="24580" name="Содержимое 2"/>
          <p:cNvSpPr>
            <a:spLocks noGrp="1"/>
          </p:cNvSpPr>
          <p:nvPr>
            <p:ph idx="1"/>
          </p:nvPr>
        </p:nvSpPr>
        <p:spPr>
          <a:xfrm>
            <a:off x="179518" y="1785944"/>
            <a:ext cx="8784976" cy="435768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000" dirty="0"/>
              <a:t>Средние затраты на лечения 1 пациента РМЖ составляют </a:t>
            </a:r>
            <a:r>
              <a:rPr lang="ru-RU" altLang="ru-RU" sz="2000" b="1" dirty="0"/>
              <a:t>651.253 руб.</a:t>
            </a:r>
          </a:p>
          <a:p>
            <a:pPr eaLnBrk="1" hangingPunct="1"/>
            <a:r>
              <a:rPr lang="ru-RU" altLang="ru-RU" sz="2000" dirty="0"/>
              <a:t>Экономическое бремя на одного больного алкогольной зависимостью составляет </a:t>
            </a:r>
            <a:r>
              <a:rPr lang="ru-RU" altLang="ru-RU" sz="2000" b="1" dirty="0"/>
              <a:t>448 995,57 руб.</a:t>
            </a:r>
          </a:p>
          <a:p>
            <a:pPr eaLnBrk="1" hangingPunct="1">
              <a:buFontTx/>
              <a:buNone/>
            </a:pPr>
            <a:endParaRPr lang="ru-RU" altLang="ru-RU" b="1" dirty="0"/>
          </a:p>
          <a:p>
            <a:pPr algn="ctr" eaLnBrk="1" hangingPunct="1">
              <a:buFontTx/>
              <a:buNone/>
            </a:pPr>
            <a:r>
              <a:rPr lang="ru-RU" altLang="ru-RU" dirty="0"/>
              <a:t>    </a:t>
            </a:r>
            <a:r>
              <a:rPr lang="ru-RU" altLang="ru-RU" sz="2400" dirty="0"/>
              <a:t>Таким образом, если </a:t>
            </a:r>
            <a:r>
              <a:rPr lang="ru-RU" altLang="ru-RU" sz="2400" b="1" dirty="0"/>
              <a:t>трое больных алкогольной зависимостью </a:t>
            </a:r>
            <a:r>
              <a:rPr lang="ru-RU" altLang="ru-RU" sz="2400" dirty="0"/>
              <a:t>вылечатся, экономия составит 1.346.987 руб. Эта сумма достаточна для лечения </a:t>
            </a:r>
            <a:r>
              <a:rPr lang="ru-RU" altLang="ru-RU" sz="2400" b="1" dirty="0"/>
              <a:t>двух пациентов РМЖ</a:t>
            </a:r>
            <a:r>
              <a:rPr lang="ru-RU" altLang="ru-RU" sz="2400" dirty="0"/>
              <a:t>, затраты на которые составляют 1.302.505 руб.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10" y="6237312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400" b="1" dirty="0">
                <a:cs typeface="Arial" charset="0"/>
              </a:rPr>
              <a:t>Источник: </a:t>
            </a:r>
            <a:r>
              <a:rPr lang="ru-RU" sz="1400" b="1" dirty="0" err="1">
                <a:cs typeface="Arial" charset="0"/>
              </a:rPr>
              <a:t>Ягудина</a:t>
            </a:r>
            <a:r>
              <a:rPr lang="ru-RU" sz="1400" b="1" dirty="0">
                <a:cs typeface="Arial" charset="0"/>
              </a:rPr>
              <a:t> Р. И., Куликов А. Ю., Аринина Е. Е., Усенко К. Ю. </a:t>
            </a:r>
          </a:p>
          <a:p>
            <a:pPr algn="r">
              <a:defRPr/>
            </a:pPr>
            <a:r>
              <a:rPr lang="ru-RU" sz="1400" b="1" dirty="0">
                <a:cs typeface="Arial" charset="0"/>
              </a:rPr>
              <a:t>"Фармакоэкономика алкоголизма", Москва, 2010, 184с.</a:t>
            </a:r>
          </a:p>
        </p:txBody>
      </p:sp>
    </p:spTree>
    <p:extLst>
      <p:ext uri="{BB962C8B-B14F-4D97-AF65-F5344CB8AC3E}">
        <p14:creationId xmlns:p14="http://schemas.microsoft.com/office/powerpoint/2010/main" val="3881068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mbria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1923</Words>
  <Application>Microsoft Office PowerPoint</Application>
  <PresentationFormat>Экран (4:3)</PresentationFormat>
  <Paragraphs>333</Paragraphs>
  <Slides>25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Franklin Gothic Book</vt:lpstr>
      <vt:lpstr>MS Mincho</vt:lpstr>
      <vt:lpstr>Times New Roman</vt:lpstr>
      <vt:lpstr>Wingdings 3</vt:lpstr>
      <vt:lpstr>Тема Office</vt:lpstr>
      <vt:lpstr>1_Тема Office</vt:lpstr>
      <vt:lpstr>3_Тема Office</vt:lpstr>
      <vt:lpstr>Документ</vt:lpstr>
      <vt:lpstr>Экономические аспекты медико-социальных последствий алкоголизма</vt:lpstr>
      <vt:lpstr>Презентация PowerPoint</vt:lpstr>
      <vt:lpstr>Борьба с алкоголизмом в России</vt:lpstr>
      <vt:lpstr>Данные статистики алкоголизма в России 2014 года предоставляют следующие показатели:</vt:lpstr>
      <vt:lpstr>Составляющие экономического бремени алкоголизма</vt:lpstr>
      <vt:lpstr>Злоупотребление алкоголем </vt:lpstr>
      <vt:lpstr>  ФАРМАКОЭКОНОМИКА АЛКОГОЛИЗМА клинические последствия Анализ прямых затрат   Сравнительная характеристика затрат на лечение клинических последствий алкоголизма </vt:lpstr>
      <vt:lpstr>Перераспределение финансирования на примере алкоголизма в РФ</vt:lpstr>
      <vt:lpstr>Перераспределение финансирования на примере алкоголизма в РФ</vt:lpstr>
      <vt:lpstr>Ежегодные потери государства по причине смерти рабочей силы от злоупотребления алкоголем</vt:lpstr>
      <vt:lpstr>Презентация PowerPoint</vt:lpstr>
      <vt:lpstr>Методология и дизайн исследования </vt:lpstr>
      <vt:lpstr>Презентация PowerPoint</vt:lpstr>
      <vt:lpstr>ПОТРЕБЛЕНИЕ АЛКОГОЛЯ КАК ФАКТОР РИСКА ДЛЯ ЗДОРОВЬЯ</vt:lpstr>
      <vt:lpstr>ПОТРЕБЛЕНИЕ АЛКОГОЛЯ КАК ФАКТОР РИСКА ДЛЯ ЗДОРОВЬЯ</vt:lpstr>
      <vt:lpstr>В каком возрасте Вы впервые попробовали алкогольные напитки? Один ответ, % от тех, кто когда-либо или в настоящее время потребляли алкоголь, 11 +</vt:lpstr>
      <vt:lpstr>ПОТРЕБЛЕНИЕ АЛКОГОЛЯ КАК ФАКТОР РИСКА ДЛЯ ЗДОРОВЬЯ</vt:lpstr>
      <vt:lpstr>ПОТРЕБЛЕНИЕ АЛКОГОЛЯ КАК ФАКТОР РИСКА ДЛЯ ЗДОРОВЬЯ</vt:lpstr>
      <vt:lpstr>Скажите, когда Вы потребляете алкоголь (указанный в предыдущем вопросе), сколько примерно единиц алкоголя Вы обычно употребляете за один раз? Один ответ, % от тех, кто в настоящее время потребляет алкоголь,  11 +</vt:lpstr>
      <vt:lpstr>ПОТРЕБЛЕНИЕ АЛКОГОЛЯ КАК ФАКТОР РИСКА ДЛЯ ЗДОРОВЬЯ</vt:lpstr>
      <vt:lpstr>ПОТРЕБЛЕНИЕ АЛКОГОЛЯ КАК ФАКТОР РИСКА ДЛЯ ЗДОРОВЬЯ</vt:lpstr>
      <vt:lpstr>Выводы </vt:lpstr>
      <vt:lpstr>Презентация PowerPoint</vt:lpstr>
      <vt:lpstr>Ожидаемые результаты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Michael</dc:creator>
  <cp:lastModifiedBy>Roza Yagudina</cp:lastModifiedBy>
  <cp:revision>43</cp:revision>
  <dcterms:created xsi:type="dcterms:W3CDTF">2017-01-30T13:57:57Z</dcterms:created>
  <dcterms:modified xsi:type="dcterms:W3CDTF">2017-02-13T10:10:05Z</dcterms:modified>
</cp:coreProperties>
</file>